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5"/>
  </p:notesMasterIdLst>
  <p:handoutMasterIdLst>
    <p:handoutMasterId r:id="rId16"/>
  </p:handoutMasterIdLst>
  <p:sldIdLst>
    <p:sldId id="266" r:id="rId5"/>
    <p:sldId id="308" r:id="rId6"/>
    <p:sldId id="335" r:id="rId7"/>
    <p:sldId id="336" r:id="rId8"/>
    <p:sldId id="338" r:id="rId9"/>
    <p:sldId id="322" r:id="rId10"/>
    <p:sldId id="331" r:id="rId11"/>
    <p:sldId id="314" r:id="rId12"/>
    <p:sldId id="334" r:id="rId13"/>
    <p:sldId id="33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B0F0"/>
    <a:srgbClr val="0099FF"/>
    <a:srgbClr val="003366"/>
    <a:srgbClr val="FF5357"/>
    <a:srgbClr val="262626"/>
    <a:srgbClr val="1B1B1B"/>
    <a:srgbClr val="243541"/>
    <a:srgbClr val="66CCFF"/>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86722" autoAdjust="0"/>
  </p:normalViewPr>
  <p:slideViewPr>
    <p:cSldViewPr snapToGrid="0">
      <p:cViewPr varScale="1">
        <p:scale>
          <a:sx n="100" d="100"/>
          <a:sy n="100" d="100"/>
        </p:scale>
        <p:origin x="180" y="78"/>
      </p:cViewPr>
      <p:guideLst/>
    </p:cSldViewPr>
  </p:slideViewPr>
  <p:outlineViewPr>
    <p:cViewPr>
      <p:scale>
        <a:sx n="33" d="100"/>
        <a:sy n="33" d="100"/>
      </p:scale>
      <p:origin x="0" y="-432"/>
    </p:cViewPr>
  </p:outlineViewPr>
  <p:notesTextViewPr>
    <p:cViewPr>
      <p:scale>
        <a:sx n="1" d="1"/>
        <a:sy n="1" d="1"/>
      </p:scale>
      <p:origin x="0" y="0"/>
    </p:cViewPr>
  </p:notesTextViewPr>
  <p:notesViewPr>
    <p:cSldViewPr snapToGrid="0">
      <p:cViewPr varScale="1">
        <p:scale>
          <a:sx n="88" d="100"/>
          <a:sy n="88" d="100"/>
        </p:scale>
        <p:origin x="288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69B569-01C0-4DA5-A046-DB8F138748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81A4B4-B89A-4461-A0D4-6FF6282F2D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FEC331-ECA7-40CD-ACC6-7DBE0B361EB0}" type="datetimeFigureOut">
              <a:rPr lang="en-US" smtClean="0"/>
              <a:t>3/4/2021</a:t>
            </a:fld>
            <a:endParaRPr lang="en-US" dirty="0"/>
          </a:p>
        </p:txBody>
      </p:sp>
      <p:sp>
        <p:nvSpPr>
          <p:cNvPr id="4" name="Footer Placeholder 3">
            <a:extLst>
              <a:ext uri="{FF2B5EF4-FFF2-40B4-BE49-F238E27FC236}">
                <a16:creationId xmlns:a16="http://schemas.microsoft.com/office/drawing/2014/main" id="{1798FABA-226E-4FA1-A546-A68437C45E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C16D51D-32BA-4B1E-997A-B97030601F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474590-B106-460D-B005-45D290A3AC20}" type="slidenum">
              <a:rPr lang="en-US" smtClean="0"/>
              <a:t>‹#›</a:t>
            </a:fld>
            <a:endParaRPr lang="en-US" dirty="0"/>
          </a:p>
        </p:txBody>
      </p:sp>
    </p:spTree>
    <p:extLst>
      <p:ext uri="{BB962C8B-B14F-4D97-AF65-F5344CB8AC3E}">
        <p14:creationId xmlns:p14="http://schemas.microsoft.com/office/powerpoint/2010/main" val="25066732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D8A628-1BE2-423C-9A17-5A7E44BB80EA}" type="datetimeFigureOut">
              <a:rPr lang="en-US" smtClean="0"/>
              <a:t>3/4/2021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373155-1775-4D7E-B084-33F81AF204B1}" type="slidenum">
              <a:rPr lang="en-US" smtClean="0"/>
              <a:t>‹#›</a:t>
            </a:fld>
            <a:endParaRPr lang="en-US" dirty="0"/>
          </a:p>
        </p:txBody>
      </p:sp>
    </p:spTree>
    <p:extLst>
      <p:ext uri="{BB962C8B-B14F-4D97-AF65-F5344CB8AC3E}">
        <p14:creationId xmlns:p14="http://schemas.microsoft.com/office/powerpoint/2010/main" val="159992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373155-1775-4D7E-B084-33F81AF204B1}" type="slidenum">
              <a:rPr lang="en-US" smtClean="0"/>
              <a:t>1</a:t>
            </a:fld>
            <a:endParaRPr lang="en-US" dirty="0"/>
          </a:p>
        </p:txBody>
      </p:sp>
    </p:spTree>
    <p:extLst>
      <p:ext uri="{BB962C8B-B14F-4D97-AF65-F5344CB8AC3E}">
        <p14:creationId xmlns:p14="http://schemas.microsoft.com/office/powerpoint/2010/main" val="2483719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C373155-1775-4D7E-B084-33F81AF204B1}" type="slidenum">
              <a:rPr lang="en-US" smtClean="0"/>
              <a:t>2</a:t>
            </a:fld>
            <a:endParaRPr lang="en-US" dirty="0"/>
          </a:p>
        </p:txBody>
      </p:sp>
    </p:spTree>
    <p:extLst>
      <p:ext uri="{BB962C8B-B14F-4D97-AF65-F5344CB8AC3E}">
        <p14:creationId xmlns:p14="http://schemas.microsoft.com/office/powerpoint/2010/main" val="3268240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373155-1775-4D7E-B084-33F81AF204B1}" type="slidenum">
              <a:rPr lang="en-US" smtClean="0"/>
              <a:t>3</a:t>
            </a:fld>
            <a:endParaRPr lang="en-US" dirty="0"/>
          </a:p>
        </p:txBody>
      </p:sp>
    </p:spTree>
    <p:extLst>
      <p:ext uri="{BB962C8B-B14F-4D97-AF65-F5344CB8AC3E}">
        <p14:creationId xmlns:p14="http://schemas.microsoft.com/office/powerpoint/2010/main" val="849295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373155-1775-4D7E-B084-33F81AF204B1}" type="slidenum">
              <a:rPr lang="en-US" smtClean="0"/>
              <a:t>4</a:t>
            </a:fld>
            <a:endParaRPr lang="en-US" dirty="0"/>
          </a:p>
        </p:txBody>
      </p:sp>
    </p:spTree>
    <p:extLst>
      <p:ext uri="{BB962C8B-B14F-4D97-AF65-F5344CB8AC3E}">
        <p14:creationId xmlns:p14="http://schemas.microsoft.com/office/powerpoint/2010/main" val="121229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373155-1775-4D7E-B084-33F81AF204B1}" type="slidenum">
              <a:rPr lang="en-US" smtClean="0"/>
              <a:t>5</a:t>
            </a:fld>
            <a:endParaRPr lang="en-US" dirty="0"/>
          </a:p>
        </p:txBody>
      </p:sp>
    </p:spTree>
    <p:extLst>
      <p:ext uri="{BB962C8B-B14F-4D97-AF65-F5344CB8AC3E}">
        <p14:creationId xmlns:p14="http://schemas.microsoft.com/office/powerpoint/2010/main" val="4026877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373155-1775-4D7E-B084-33F81AF204B1}" type="slidenum">
              <a:rPr lang="en-US" smtClean="0"/>
              <a:t>6</a:t>
            </a:fld>
            <a:endParaRPr lang="en-US" dirty="0"/>
          </a:p>
        </p:txBody>
      </p:sp>
    </p:spTree>
    <p:extLst>
      <p:ext uri="{BB962C8B-B14F-4D97-AF65-F5344CB8AC3E}">
        <p14:creationId xmlns:p14="http://schemas.microsoft.com/office/powerpoint/2010/main" val="3734488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373155-1775-4D7E-B084-33F81AF204B1}" type="slidenum">
              <a:rPr lang="en-US" smtClean="0"/>
              <a:t>7</a:t>
            </a:fld>
            <a:endParaRPr lang="en-US" dirty="0"/>
          </a:p>
        </p:txBody>
      </p:sp>
    </p:spTree>
    <p:extLst>
      <p:ext uri="{BB962C8B-B14F-4D97-AF65-F5344CB8AC3E}">
        <p14:creationId xmlns:p14="http://schemas.microsoft.com/office/powerpoint/2010/main" val="2746249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3/4/2021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3/4/2021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3/4/2021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3/4/2021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3/4/2021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3/4/2021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097280" y="2141452"/>
            <a:ext cx="10058400" cy="37608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3/4/2021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Rectangle 4">
            <a:extLst>
              <a:ext uri="{FF2B5EF4-FFF2-40B4-BE49-F238E27FC236}">
                <a16:creationId xmlns:a16="http://schemas.microsoft.com/office/drawing/2014/main" id="{2E569002-1D21-4BBB-8A38-907C2FC7AB77}"/>
              </a:ext>
            </a:extLst>
          </p:cNvPr>
          <p:cNvSpPr/>
          <p:nvPr userDrawn="1"/>
        </p:nvSpPr>
        <p:spPr>
          <a:xfrm>
            <a:off x="1097280" y="2143993"/>
            <a:ext cx="2717800" cy="4068848"/>
          </a:xfrm>
          <a:prstGeom prst="rect">
            <a:avLst/>
          </a:prstGeom>
          <a:no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DC0063C-0B52-4599-8DB1-BB1077F30E9F}"/>
              </a:ext>
            </a:extLst>
          </p:cNvPr>
          <p:cNvSpPr/>
          <p:nvPr userDrawn="1"/>
        </p:nvSpPr>
        <p:spPr>
          <a:xfrm>
            <a:off x="4767580" y="2143993"/>
            <a:ext cx="2717800" cy="406884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28F72FB-A119-40E3-A615-65F9A5E42926}"/>
              </a:ext>
            </a:extLst>
          </p:cNvPr>
          <p:cNvSpPr/>
          <p:nvPr userDrawn="1"/>
        </p:nvSpPr>
        <p:spPr>
          <a:xfrm>
            <a:off x="8437880" y="2143993"/>
            <a:ext cx="2717800" cy="4068848"/>
          </a:xfrm>
          <a:prstGeom prst="rect">
            <a:avLst/>
          </a:prstGeom>
          <a:no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00637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3/4/2021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Flowchart: Data 4">
            <a:extLst>
              <a:ext uri="{FF2B5EF4-FFF2-40B4-BE49-F238E27FC236}">
                <a16:creationId xmlns:a16="http://schemas.microsoft.com/office/drawing/2014/main" id="{59B670CE-7192-4531-B06F-75FF29668783}"/>
              </a:ext>
            </a:extLst>
          </p:cNvPr>
          <p:cNvSpPr/>
          <p:nvPr userDrawn="1"/>
        </p:nvSpPr>
        <p:spPr>
          <a:xfrm>
            <a:off x="8023166" y="-10973"/>
            <a:ext cx="4188278" cy="686889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8000"/>
              <a:gd name="connsiteY0" fmla="*/ 10000 h 10000"/>
              <a:gd name="connsiteX1" fmla="*/ 2000 w 8000"/>
              <a:gd name="connsiteY1" fmla="*/ 0 h 10000"/>
              <a:gd name="connsiteX2" fmla="*/ 7245 w 8000"/>
              <a:gd name="connsiteY2" fmla="*/ 0 h 10000"/>
              <a:gd name="connsiteX3" fmla="*/ 8000 w 8000"/>
              <a:gd name="connsiteY3" fmla="*/ 10000 h 10000"/>
              <a:gd name="connsiteX4" fmla="*/ 0 w 8000"/>
              <a:gd name="connsiteY4" fmla="*/ 10000 h 10000"/>
              <a:gd name="connsiteX0" fmla="*/ 0 w 9095"/>
              <a:gd name="connsiteY0" fmla="*/ 10000 h 10000"/>
              <a:gd name="connsiteX1" fmla="*/ 2500 w 9095"/>
              <a:gd name="connsiteY1" fmla="*/ 0 h 10000"/>
              <a:gd name="connsiteX2" fmla="*/ 9056 w 9095"/>
              <a:gd name="connsiteY2" fmla="*/ 0 h 10000"/>
              <a:gd name="connsiteX3" fmla="*/ 8002 w 9095"/>
              <a:gd name="connsiteY3" fmla="*/ 9883 h 10000"/>
              <a:gd name="connsiteX4" fmla="*/ 0 w 9095"/>
              <a:gd name="connsiteY4" fmla="*/ 10000 h 10000"/>
              <a:gd name="connsiteX0" fmla="*/ 0 w 9992"/>
              <a:gd name="connsiteY0" fmla="*/ 10000 h 10033"/>
              <a:gd name="connsiteX1" fmla="*/ 2749 w 9992"/>
              <a:gd name="connsiteY1" fmla="*/ 0 h 10033"/>
              <a:gd name="connsiteX2" fmla="*/ 9957 w 9992"/>
              <a:gd name="connsiteY2" fmla="*/ 0 h 10033"/>
              <a:gd name="connsiteX3" fmla="*/ 8354 w 9992"/>
              <a:gd name="connsiteY3" fmla="*/ 10033 h 10033"/>
              <a:gd name="connsiteX4" fmla="*/ 0 w 9992"/>
              <a:gd name="connsiteY4" fmla="*/ 10000 h 10033"/>
              <a:gd name="connsiteX0" fmla="*/ 0 w 8361"/>
              <a:gd name="connsiteY0" fmla="*/ 9967 h 10000"/>
              <a:gd name="connsiteX1" fmla="*/ 2751 w 8361"/>
              <a:gd name="connsiteY1" fmla="*/ 0 h 10000"/>
              <a:gd name="connsiteX2" fmla="*/ 8187 w 8361"/>
              <a:gd name="connsiteY2" fmla="*/ 17 h 10000"/>
              <a:gd name="connsiteX3" fmla="*/ 8361 w 8361"/>
              <a:gd name="connsiteY3" fmla="*/ 10000 h 10000"/>
              <a:gd name="connsiteX4" fmla="*/ 0 w 8361"/>
              <a:gd name="connsiteY4" fmla="*/ 9967 h 10000"/>
              <a:gd name="connsiteX0" fmla="*/ 0 w 10000"/>
              <a:gd name="connsiteY0" fmla="*/ 9967 h 10000"/>
              <a:gd name="connsiteX1" fmla="*/ 3290 w 10000"/>
              <a:gd name="connsiteY1" fmla="*/ 0 h 10000"/>
              <a:gd name="connsiteX2" fmla="*/ 9792 w 10000"/>
              <a:gd name="connsiteY2" fmla="*/ 17 h 10000"/>
              <a:gd name="connsiteX3" fmla="*/ 10000 w 10000"/>
              <a:gd name="connsiteY3" fmla="*/ 10000 h 10000"/>
              <a:gd name="connsiteX4" fmla="*/ 0 w 10000"/>
              <a:gd name="connsiteY4" fmla="*/ 9967 h 10000"/>
              <a:gd name="connsiteX0" fmla="*/ 0 w 10000"/>
              <a:gd name="connsiteY0" fmla="*/ 9967 h 10000"/>
              <a:gd name="connsiteX1" fmla="*/ 3290 w 10000"/>
              <a:gd name="connsiteY1" fmla="*/ 0 h 10000"/>
              <a:gd name="connsiteX2" fmla="*/ 9792 w 10000"/>
              <a:gd name="connsiteY2" fmla="*/ 17 h 10000"/>
              <a:gd name="connsiteX3" fmla="*/ 10000 w 10000"/>
              <a:gd name="connsiteY3" fmla="*/ 10000 h 10000"/>
              <a:gd name="connsiteX4" fmla="*/ 0 w 10000"/>
              <a:gd name="connsiteY4" fmla="*/ 9967 h 10000"/>
              <a:gd name="connsiteX0" fmla="*/ 0 w 10252"/>
              <a:gd name="connsiteY0" fmla="*/ 9967 h 9967"/>
              <a:gd name="connsiteX1" fmla="*/ 3290 w 10252"/>
              <a:gd name="connsiteY1" fmla="*/ 0 h 9967"/>
              <a:gd name="connsiteX2" fmla="*/ 9792 w 10252"/>
              <a:gd name="connsiteY2" fmla="*/ 17 h 9967"/>
              <a:gd name="connsiteX3" fmla="*/ 10252 w 10252"/>
              <a:gd name="connsiteY3" fmla="*/ 9967 h 9967"/>
              <a:gd name="connsiteX4" fmla="*/ 0 w 10252"/>
              <a:gd name="connsiteY4" fmla="*/ 9967 h 9967"/>
              <a:gd name="connsiteX0" fmla="*/ 0 w 10000"/>
              <a:gd name="connsiteY0" fmla="*/ 10016 h 10016"/>
              <a:gd name="connsiteX1" fmla="*/ 3209 w 10000"/>
              <a:gd name="connsiteY1" fmla="*/ 16 h 10016"/>
              <a:gd name="connsiteX2" fmla="*/ 9988 w 10000"/>
              <a:gd name="connsiteY2" fmla="*/ 0 h 10016"/>
              <a:gd name="connsiteX3" fmla="*/ 10000 w 10000"/>
              <a:gd name="connsiteY3" fmla="*/ 10016 h 10016"/>
              <a:gd name="connsiteX4" fmla="*/ 0 w 10000"/>
              <a:gd name="connsiteY4" fmla="*/ 10016 h 1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6">
                <a:moveTo>
                  <a:pt x="0" y="10016"/>
                </a:moveTo>
                <a:lnTo>
                  <a:pt x="3209" y="16"/>
                </a:lnTo>
                <a:lnTo>
                  <a:pt x="9988" y="0"/>
                </a:lnTo>
                <a:cubicBezTo>
                  <a:pt x="9955" y="3333"/>
                  <a:pt x="9923" y="6700"/>
                  <a:pt x="10000" y="10016"/>
                </a:cubicBezTo>
                <a:lnTo>
                  <a:pt x="0" y="10016"/>
                </a:lnTo>
                <a:close/>
              </a:path>
            </a:pathLst>
          </a:custGeom>
          <a:solidFill>
            <a:srgbClr val="003366"/>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 </a:t>
            </a:r>
          </a:p>
        </p:txBody>
      </p:sp>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3/4/2021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14" name="Isosceles Triangle 13">
            <a:extLst>
              <a:ext uri="{FF2B5EF4-FFF2-40B4-BE49-F238E27FC236}">
                <a16:creationId xmlns:a16="http://schemas.microsoft.com/office/drawing/2014/main" id="{7259E175-DE37-439E-A4DD-B8AD745C2691}"/>
              </a:ext>
            </a:extLst>
          </p:cNvPr>
          <p:cNvSpPr/>
          <p:nvPr userDrawn="1"/>
        </p:nvSpPr>
        <p:spPr>
          <a:xfrm>
            <a:off x="-1" y="-57011"/>
            <a:ext cx="7968009" cy="6914935"/>
          </a:xfrm>
          <a:prstGeom prst="triangle">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lowchart: Data 4">
            <a:extLst>
              <a:ext uri="{FF2B5EF4-FFF2-40B4-BE49-F238E27FC236}">
                <a16:creationId xmlns:a16="http://schemas.microsoft.com/office/drawing/2014/main" id="{59B670CE-7192-4531-B06F-75FF29668783}"/>
              </a:ext>
            </a:extLst>
          </p:cNvPr>
          <p:cNvSpPr/>
          <p:nvPr userDrawn="1"/>
        </p:nvSpPr>
        <p:spPr>
          <a:xfrm>
            <a:off x="8023166" y="-10973"/>
            <a:ext cx="4188278" cy="686889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8000"/>
              <a:gd name="connsiteY0" fmla="*/ 10000 h 10000"/>
              <a:gd name="connsiteX1" fmla="*/ 2000 w 8000"/>
              <a:gd name="connsiteY1" fmla="*/ 0 h 10000"/>
              <a:gd name="connsiteX2" fmla="*/ 7245 w 8000"/>
              <a:gd name="connsiteY2" fmla="*/ 0 h 10000"/>
              <a:gd name="connsiteX3" fmla="*/ 8000 w 8000"/>
              <a:gd name="connsiteY3" fmla="*/ 10000 h 10000"/>
              <a:gd name="connsiteX4" fmla="*/ 0 w 8000"/>
              <a:gd name="connsiteY4" fmla="*/ 10000 h 10000"/>
              <a:gd name="connsiteX0" fmla="*/ 0 w 9095"/>
              <a:gd name="connsiteY0" fmla="*/ 10000 h 10000"/>
              <a:gd name="connsiteX1" fmla="*/ 2500 w 9095"/>
              <a:gd name="connsiteY1" fmla="*/ 0 h 10000"/>
              <a:gd name="connsiteX2" fmla="*/ 9056 w 9095"/>
              <a:gd name="connsiteY2" fmla="*/ 0 h 10000"/>
              <a:gd name="connsiteX3" fmla="*/ 8002 w 9095"/>
              <a:gd name="connsiteY3" fmla="*/ 9883 h 10000"/>
              <a:gd name="connsiteX4" fmla="*/ 0 w 9095"/>
              <a:gd name="connsiteY4" fmla="*/ 10000 h 10000"/>
              <a:gd name="connsiteX0" fmla="*/ 0 w 9992"/>
              <a:gd name="connsiteY0" fmla="*/ 10000 h 10033"/>
              <a:gd name="connsiteX1" fmla="*/ 2749 w 9992"/>
              <a:gd name="connsiteY1" fmla="*/ 0 h 10033"/>
              <a:gd name="connsiteX2" fmla="*/ 9957 w 9992"/>
              <a:gd name="connsiteY2" fmla="*/ 0 h 10033"/>
              <a:gd name="connsiteX3" fmla="*/ 8354 w 9992"/>
              <a:gd name="connsiteY3" fmla="*/ 10033 h 10033"/>
              <a:gd name="connsiteX4" fmla="*/ 0 w 9992"/>
              <a:gd name="connsiteY4" fmla="*/ 10000 h 10033"/>
              <a:gd name="connsiteX0" fmla="*/ 0 w 8361"/>
              <a:gd name="connsiteY0" fmla="*/ 9967 h 10000"/>
              <a:gd name="connsiteX1" fmla="*/ 2751 w 8361"/>
              <a:gd name="connsiteY1" fmla="*/ 0 h 10000"/>
              <a:gd name="connsiteX2" fmla="*/ 8187 w 8361"/>
              <a:gd name="connsiteY2" fmla="*/ 17 h 10000"/>
              <a:gd name="connsiteX3" fmla="*/ 8361 w 8361"/>
              <a:gd name="connsiteY3" fmla="*/ 10000 h 10000"/>
              <a:gd name="connsiteX4" fmla="*/ 0 w 8361"/>
              <a:gd name="connsiteY4" fmla="*/ 9967 h 10000"/>
              <a:gd name="connsiteX0" fmla="*/ 0 w 10000"/>
              <a:gd name="connsiteY0" fmla="*/ 9967 h 10000"/>
              <a:gd name="connsiteX1" fmla="*/ 3290 w 10000"/>
              <a:gd name="connsiteY1" fmla="*/ 0 h 10000"/>
              <a:gd name="connsiteX2" fmla="*/ 9792 w 10000"/>
              <a:gd name="connsiteY2" fmla="*/ 17 h 10000"/>
              <a:gd name="connsiteX3" fmla="*/ 10000 w 10000"/>
              <a:gd name="connsiteY3" fmla="*/ 10000 h 10000"/>
              <a:gd name="connsiteX4" fmla="*/ 0 w 10000"/>
              <a:gd name="connsiteY4" fmla="*/ 9967 h 10000"/>
              <a:gd name="connsiteX0" fmla="*/ 0 w 10000"/>
              <a:gd name="connsiteY0" fmla="*/ 9967 h 10000"/>
              <a:gd name="connsiteX1" fmla="*/ 3290 w 10000"/>
              <a:gd name="connsiteY1" fmla="*/ 0 h 10000"/>
              <a:gd name="connsiteX2" fmla="*/ 9792 w 10000"/>
              <a:gd name="connsiteY2" fmla="*/ 17 h 10000"/>
              <a:gd name="connsiteX3" fmla="*/ 10000 w 10000"/>
              <a:gd name="connsiteY3" fmla="*/ 10000 h 10000"/>
              <a:gd name="connsiteX4" fmla="*/ 0 w 10000"/>
              <a:gd name="connsiteY4" fmla="*/ 9967 h 10000"/>
              <a:gd name="connsiteX0" fmla="*/ 0 w 10252"/>
              <a:gd name="connsiteY0" fmla="*/ 9967 h 9967"/>
              <a:gd name="connsiteX1" fmla="*/ 3290 w 10252"/>
              <a:gd name="connsiteY1" fmla="*/ 0 h 9967"/>
              <a:gd name="connsiteX2" fmla="*/ 9792 w 10252"/>
              <a:gd name="connsiteY2" fmla="*/ 17 h 9967"/>
              <a:gd name="connsiteX3" fmla="*/ 10252 w 10252"/>
              <a:gd name="connsiteY3" fmla="*/ 9967 h 9967"/>
              <a:gd name="connsiteX4" fmla="*/ 0 w 10252"/>
              <a:gd name="connsiteY4" fmla="*/ 9967 h 9967"/>
              <a:gd name="connsiteX0" fmla="*/ 0 w 10000"/>
              <a:gd name="connsiteY0" fmla="*/ 10016 h 10016"/>
              <a:gd name="connsiteX1" fmla="*/ 3209 w 10000"/>
              <a:gd name="connsiteY1" fmla="*/ 16 h 10016"/>
              <a:gd name="connsiteX2" fmla="*/ 9988 w 10000"/>
              <a:gd name="connsiteY2" fmla="*/ 0 h 10016"/>
              <a:gd name="connsiteX3" fmla="*/ 10000 w 10000"/>
              <a:gd name="connsiteY3" fmla="*/ 10016 h 10016"/>
              <a:gd name="connsiteX4" fmla="*/ 0 w 10000"/>
              <a:gd name="connsiteY4" fmla="*/ 10016 h 1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6">
                <a:moveTo>
                  <a:pt x="0" y="10016"/>
                </a:moveTo>
                <a:lnTo>
                  <a:pt x="3209" y="16"/>
                </a:lnTo>
                <a:lnTo>
                  <a:pt x="9988" y="0"/>
                </a:lnTo>
                <a:cubicBezTo>
                  <a:pt x="9955" y="3333"/>
                  <a:pt x="9923" y="6700"/>
                  <a:pt x="10000" y="10016"/>
                </a:cubicBezTo>
                <a:lnTo>
                  <a:pt x="0" y="10016"/>
                </a:lnTo>
                <a:close/>
              </a:path>
            </a:pathLst>
          </a:custGeom>
          <a:solidFill>
            <a:srgbClr val="003366"/>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 </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3/4/2021</a:t>
            </a:fld>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6" name="Isosceles Triangle 15">
            <a:extLst>
              <a:ext uri="{FF2B5EF4-FFF2-40B4-BE49-F238E27FC236}">
                <a16:creationId xmlns:a16="http://schemas.microsoft.com/office/drawing/2014/main" id="{9A46E868-ADF2-4EF3-A260-2A20151F1B8C}"/>
              </a:ext>
            </a:extLst>
          </p:cNvPr>
          <p:cNvSpPr/>
          <p:nvPr userDrawn="1"/>
        </p:nvSpPr>
        <p:spPr>
          <a:xfrm>
            <a:off x="4209204" y="-64872"/>
            <a:ext cx="7968009" cy="6914935"/>
          </a:xfrm>
          <a:prstGeom prst="triangle">
            <a:avLst/>
          </a:prstGeom>
          <a:solidFill>
            <a:srgbClr val="243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a:extLst>
              <a:ext uri="{FF2B5EF4-FFF2-40B4-BE49-F238E27FC236}">
                <a16:creationId xmlns:a16="http://schemas.microsoft.com/office/drawing/2014/main" id="{A3343D3C-E790-41AB-A8D8-207A51F279B9}"/>
              </a:ext>
            </a:extLst>
          </p:cNvPr>
          <p:cNvSpPr/>
          <p:nvPr userDrawn="1"/>
        </p:nvSpPr>
        <p:spPr>
          <a:xfrm flipV="1">
            <a:off x="-2554" y="-18909"/>
            <a:ext cx="4034184" cy="6905410"/>
          </a:xfrm>
          <a:custGeom>
            <a:avLst/>
            <a:gdLst>
              <a:gd name="connsiteX0" fmla="*/ 0 w 7968009"/>
              <a:gd name="connsiteY0" fmla="*/ 6914935 h 6914935"/>
              <a:gd name="connsiteX1" fmla="*/ 3984005 w 7968009"/>
              <a:gd name="connsiteY1" fmla="*/ 0 h 6914935"/>
              <a:gd name="connsiteX2" fmla="*/ 7968009 w 7968009"/>
              <a:gd name="connsiteY2" fmla="*/ 6914935 h 6914935"/>
              <a:gd name="connsiteX3" fmla="*/ 0 w 7968009"/>
              <a:gd name="connsiteY3" fmla="*/ 6914935 h 6914935"/>
              <a:gd name="connsiteX0" fmla="*/ 0 w 4129434"/>
              <a:gd name="connsiteY0" fmla="*/ 6924460 h 6924460"/>
              <a:gd name="connsiteX1" fmla="*/ 145430 w 4129434"/>
              <a:gd name="connsiteY1" fmla="*/ 0 h 6924460"/>
              <a:gd name="connsiteX2" fmla="*/ 4129434 w 4129434"/>
              <a:gd name="connsiteY2" fmla="*/ 6914935 h 6924460"/>
              <a:gd name="connsiteX3" fmla="*/ 0 w 4129434"/>
              <a:gd name="connsiteY3" fmla="*/ 6924460 h 6924460"/>
              <a:gd name="connsiteX0" fmla="*/ 692770 w 3984004"/>
              <a:gd name="connsiteY0" fmla="*/ 6876835 h 6914935"/>
              <a:gd name="connsiteX1" fmla="*/ 0 w 3984004"/>
              <a:gd name="connsiteY1" fmla="*/ 0 h 6914935"/>
              <a:gd name="connsiteX2" fmla="*/ 3984004 w 3984004"/>
              <a:gd name="connsiteY2" fmla="*/ 6914935 h 6914935"/>
              <a:gd name="connsiteX3" fmla="*/ 692770 w 3984004"/>
              <a:gd name="connsiteY3" fmla="*/ 6876835 h 6914935"/>
              <a:gd name="connsiteX0" fmla="*/ 0 w 3986559"/>
              <a:gd name="connsiteY0" fmla="*/ 6867310 h 6914935"/>
              <a:gd name="connsiteX1" fmla="*/ 2555 w 3986559"/>
              <a:gd name="connsiteY1" fmla="*/ 0 h 6914935"/>
              <a:gd name="connsiteX2" fmla="*/ 3986559 w 3986559"/>
              <a:gd name="connsiteY2" fmla="*/ 6914935 h 6914935"/>
              <a:gd name="connsiteX3" fmla="*/ 0 w 3986559"/>
              <a:gd name="connsiteY3" fmla="*/ 6867310 h 6914935"/>
              <a:gd name="connsiteX0" fmla="*/ 0 w 3986559"/>
              <a:gd name="connsiteY0" fmla="*/ 6848260 h 6895885"/>
              <a:gd name="connsiteX1" fmla="*/ 383555 w 3986559"/>
              <a:gd name="connsiteY1" fmla="*/ 0 h 6895885"/>
              <a:gd name="connsiteX2" fmla="*/ 3986559 w 3986559"/>
              <a:gd name="connsiteY2" fmla="*/ 6895885 h 6895885"/>
              <a:gd name="connsiteX3" fmla="*/ 0 w 3986559"/>
              <a:gd name="connsiteY3" fmla="*/ 6848260 h 6895885"/>
              <a:gd name="connsiteX0" fmla="*/ 0 w 3986559"/>
              <a:gd name="connsiteY0" fmla="*/ 6895885 h 6943510"/>
              <a:gd name="connsiteX1" fmla="*/ 2555 w 3986559"/>
              <a:gd name="connsiteY1" fmla="*/ 0 h 6943510"/>
              <a:gd name="connsiteX2" fmla="*/ 3986559 w 3986559"/>
              <a:gd name="connsiteY2" fmla="*/ 6943510 h 6943510"/>
              <a:gd name="connsiteX3" fmla="*/ 0 w 3986559"/>
              <a:gd name="connsiteY3" fmla="*/ 6895885 h 6943510"/>
              <a:gd name="connsiteX0" fmla="*/ 0 w 4034184"/>
              <a:gd name="connsiteY0" fmla="*/ 6895885 h 6905410"/>
              <a:gd name="connsiteX1" fmla="*/ 2555 w 4034184"/>
              <a:gd name="connsiteY1" fmla="*/ 0 h 6905410"/>
              <a:gd name="connsiteX2" fmla="*/ 4034184 w 4034184"/>
              <a:gd name="connsiteY2" fmla="*/ 6905410 h 6905410"/>
              <a:gd name="connsiteX3" fmla="*/ 0 w 4034184"/>
              <a:gd name="connsiteY3" fmla="*/ 6895885 h 6905410"/>
            </a:gdLst>
            <a:ahLst/>
            <a:cxnLst>
              <a:cxn ang="0">
                <a:pos x="connsiteX0" y="connsiteY0"/>
              </a:cxn>
              <a:cxn ang="0">
                <a:pos x="connsiteX1" y="connsiteY1"/>
              </a:cxn>
              <a:cxn ang="0">
                <a:pos x="connsiteX2" y="connsiteY2"/>
              </a:cxn>
              <a:cxn ang="0">
                <a:pos x="connsiteX3" y="connsiteY3"/>
              </a:cxn>
            </a:cxnLst>
            <a:rect l="l" t="t" r="r" b="b"/>
            <a:pathLst>
              <a:path w="4034184" h="6905410">
                <a:moveTo>
                  <a:pt x="0" y="6895885"/>
                </a:moveTo>
                <a:cubicBezTo>
                  <a:pt x="852" y="4606782"/>
                  <a:pt x="1703" y="2289103"/>
                  <a:pt x="2555" y="0"/>
                </a:cubicBezTo>
                <a:lnTo>
                  <a:pt x="4034184" y="6905410"/>
                </a:lnTo>
                <a:lnTo>
                  <a:pt x="0" y="6895885"/>
                </a:lnTo>
                <a:close/>
              </a:path>
            </a:pathLst>
          </a:custGeom>
          <a:solidFill>
            <a:srgbClr val="FF53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Isosceles Triangle 14">
            <a:extLst>
              <a:ext uri="{FF2B5EF4-FFF2-40B4-BE49-F238E27FC236}">
                <a16:creationId xmlns:a16="http://schemas.microsoft.com/office/drawing/2014/main" id="{C7101B3E-4F29-4C19-B159-57B580B2386D}"/>
              </a:ext>
            </a:extLst>
          </p:cNvPr>
          <p:cNvSpPr/>
          <p:nvPr userDrawn="1"/>
        </p:nvSpPr>
        <p:spPr>
          <a:xfrm flipV="1">
            <a:off x="8202734" y="-28360"/>
            <a:ext cx="7968009" cy="6914935"/>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0384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5" name="Flowchart: Data 4">
            <a:extLst>
              <a:ext uri="{FF2B5EF4-FFF2-40B4-BE49-F238E27FC236}">
                <a16:creationId xmlns:a16="http://schemas.microsoft.com/office/drawing/2014/main" id="{59B670CE-7192-4531-B06F-75FF29668783}"/>
              </a:ext>
            </a:extLst>
          </p:cNvPr>
          <p:cNvSpPr/>
          <p:nvPr userDrawn="1"/>
        </p:nvSpPr>
        <p:spPr>
          <a:xfrm>
            <a:off x="8023166" y="-10973"/>
            <a:ext cx="4188278" cy="686889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8000"/>
              <a:gd name="connsiteY0" fmla="*/ 10000 h 10000"/>
              <a:gd name="connsiteX1" fmla="*/ 2000 w 8000"/>
              <a:gd name="connsiteY1" fmla="*/ 0 h 10000"/>
              <a:gd name="connsiteX2" fmla="*/ 7245 w 8000"/>
              <a:gd name="connsiteY2" fmla="*/ 0 h 10000"/>
              <a:gd name="connsiteX3" fmla="*/ 8000 w 8000"/>
              <a:gd name="connsiteY3" fmla="*/ 10000 h 10000"/>
              <a:gd name="connsiteX4" fmla="*/ 0 w 8000"/>
              <a:gd name="connsiteY4" fmla="*/ 10000 h 10000"/>
              <a:gd name="connsiteX0" fmla="*/ 0 w 9095"/>
              <a:gd name="connsiteY0" fmla="*/ 10000 h 10000"/>
              <a:gd name="connsiteX1" fmla="*/ 2500 w 9095"/>
              <a:gd name="connsiteY1" fmla="*/ 0 h 10000"/>
              <a:gd name="connsiteX2" fmla="*/ 9056 w 9095"/>
              <a:gd name="connsiteY2" fmla="*/ 0 h 10000"/>
              <a:gd name="connsiteX3" fmla="*/ 8002 w 9095"/>
              <a:gd name="connsiteY3" fmla="*/ 9883 h 10000"/>
              <a:gd name="connsiteX4" fmla="*/ 0 w 9095"/>
              <a:gd name="connsiteY4" fmla="*/ 10000 h 10000"/>
              <a:gd name="connsiteX0" fmla="*/ 0 w 9992"/>
              <a:gd name="connsiteY0" fmla="*/ 10000 h 10033"/>
              <a:gd name="connsiteX1" fmla="*/ 2749 w 9992"/>
              <a:gd name="connsiteY1" fmla="*/ 0 h 10033"/>
              <a:gd name="connsiteX2" fmla="*/ 9957 w 9992"/>
              <a:gd name="connsiteY2" fmla="*/ 0 h 10033"/>
              <a:gd name="connsiteX3" fmla="*/ 8354 w 9992"/>
              <a:gd name="connsiteY3" fmla="*/ 10033 h 10033"/>
              <a:gd name="connsiteX4" fmla="*/ 0 w 9992"/>
              <a:gd name="connsiteY4" fmla="*/ 10000 h 10033"/>
              <a:gd name="connsiteX0" fmla="*/ 0 w 8361"/>
              <a:gd name="connsiteY0" fmla="*/ 9967 h 10000"/>
              <a:gd name="connsiteX1" fmla="*/ 2751 w 8361"/>
              <a:gd name="connsiteY1" fmla="*/ 0 h 10000"/>
              <a:gd name="connsiteX2" fmla="*/ 8187 w 8361"/>
              <a:gd name="connsiteY2" fmla="*/ 17 h 10000"/>
              <a:gd name="connsiteX3" fmla="*/ 8361 w 8361"/>
              <a:gd name="connsiteY3" fmla="*/ 10000 h 10000"/>
              <a:gd name="connsiteX4" fmla="*/ 0 w 8361"/>
              <a:gd name="connsiteY4" fmla="*/ 9967 h 10000"/>
              <a:gd name="connsiteX0" fmla="*/ 0 w 10000"/>
              <a:gd name="connsiteY0" fmla="*/ 9967 h 10000"/>
              <a:gd name="connsiteX1" fmla="*/ 3290 w 10000"/>
              <a:gd name="connsiteY1" fmla="*/ 0 h 10000"/>
              <a:gd name="connsiteX2" fmla="*/ 9792 w 10000"/>
              <a:gd name="connsiteY2" fmla="*/ 17 h 10000"/>
              <a:gd name="connsiteX3" fmla="*/ 10000 w 10000"/>
              <a:gd name="connsiteY3" fmla="*/ 10000 h 10000"/>
              <a:gd name="connsiteX4" fmla="*/ 0 w 10000"/>
              <a:gd name="connsiteY4" fmla="*/ 9967 h 10000"/>
              <a:gd name="connsiteX0" fmla="*/ 0 w 10000"/>
              <a:gd name="connsiteY0" fmla="*/ 9967 h 10000"/>
              <a:gd name="connsiteX1" fmla="*/ 3290 w 10000"/>
              <a:gd name="connsiteY1" fmla="*/ 0 h 10000"/>
              <a:gd name="connsiteX2" fmla="*/ 9792 w 10000"/>
              <a:gd name="connsiteY2" fmla="*/ 17 h 10000"/>
              <a:gd name="connsiteX3" fmla="*/ 10000 w 10000"/>
              <a:gd name="connsiteY3" fmla="*/ 10000 h 10000"/>
              <a:gd name="connsiteX4" fmla="*/ 0 w 10000"/>
              <a:gd name="connsiteY4" fmla="*/ 9967 h 10000"/>
              <a:gd name="connsiteX0" fmla="*/ 0 w 10252"/>
              <a:gd name="connsiteY0" fmla="*/ 9967 h 9967"/>
              <a:gd name="connsiteX1" fmla="*/ 3290 w 10252"/>
              <a:gd name="connsiteY1" fmla="*/ 0 h 9967"/>
              <a:gd name="connsiteX2" fmla="*/ 9792 w 10252"/>
              <a:gd name="connsiteY2" fmla="*/ 17 h 9967"/>
              <a:gd name="connsiteX3" fmla="*/ 10252 w 10252"/>
              <a:gd name="connsiteY3" fmla="*/ 9967 h 9967"/>
              <a:gd name="connsiteX4" fmla="*/ 0 w 10252"/>
              <a:gd name="connsiteY4" fmla="*/ 9967 h 9967"/>
              <a:gd name="connsiteX0" fmla="*/ 0 w 10000"/>
              <a:gd name="connsiteY0" fmla="*/ 10016 h 10016"/>
              <a:gd name="connsiteX1" fmla="*/ 3209 w 10000"/>
              <a:gd name="connsiteY1" fmla="*/ 16 h 10016"/>
              <a:gd name="connsiteX2" fmla="*/ 9988 w 10000"/>
              <a:gd name="connsiteY2" fmla="*/ 0 h 10016"/>
              <a:gd name="connsiteX3" fmla="*/ 10000 w 10000"/>
              <a:gd name="connsiteY3" fmla="*/ 10016 h 10016"/>
              <a:gd name="connsiteX4" fmla="*/ 0 w 10000"/>
              <a:gd name="connsiteY4" fmla="*/ 10016 h 1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6">
                <a:moveTo>
                  <a:pt x="0" y="10016"/>
                </a:moveTo>
                <a:lnTo>
                  <a:pt x="3209" y="16"/>
                </a:lnTo>
                <a:lnTo>
                  <a:pt x="9988" y="0"/>
                </a:lnTo>
                <a:cubicBezTo>
                  <a:pt x="9955" y="3333"/>
                  <a:pt x="9923" y="6700"/>
                  <a:pt x="10000" y="10016"/>
                </a:cubicBezTo>
                <a:lnTo>
                  <a:pt x="0" y="10016"/>
                </a:lnTo>
                <a:close/>
              </a:path>
            </a:pathLst>
          </a:custGeom>
          <a:solidFill>
            <a:srgbClr val="24354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 </a:t>
            </a:r>
          </a:p>
        </p:txBody>
      </p:sp>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3/4/2021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86556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5" name="Flowchart: Data 4">
            <a:extLst>
              <a:ext uri="{FF2B5EF4-FFF2-40B4-BE49-F238E27FC236}">
                <a16:creationId xmlns:a16="http://schemas.microsoft.com/office/drawing/2014/main" id="{59B670CE-7192-4531-B06F-75FF29668783}"/>
              </a:ext>
            </a:extLst>
          </p:cNvPr>
          <p:cNvSpPr/>
          <p:nvPr userDrawn="1"/>
        </p:nvSpPr>
        <p:spPr>
          <a:xfrm>
            <a:off x="8023166" y="-10973"/>
            <a:ext cx="4188278" cy="686889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8000"/>
              <a:gd name="connsiteY0" fmla="*/ 10000 h 10000"/>
              <a:gd name="connsiteX1" fmla="*/ 2000 w 8000"/>
              <a:gd name="connsiteY1" fmla="*/ 0 h 10000"/>
              <a:gd name="connsiteX2" fmla="*/ 7245 w 8000"/>
              <a:gd name="connsiteY2" fmla="*/ 0 h 10000"/>
              <a:gd name="connsiteX3" fmla="*/ 8000 w 8000"/>
              <a:gd name="connsiteY3" fmla="*/ 10000 h 10000"/>
              <a:gd name="connsiteX4" fmla="*/ 0 w 8000"/>
              <a:gd name="connsiteY4" fmla="*/ 10000 h 10000"/>
              <a:gd name="connsiteX0" fmla="*/ 0 w 9095"/>
              <a:gd name="connsiteY0" fmla="*/ 10000 h 10000"/>
              <a:gd name="connsiteX1" fmla="*/ 2500 w 9095"/>
              <a:gd name="connsiteY1" fmla="*/ 0 h 10000"/>
              <a:gd name="connsiteX2" fmla="*/ 9056 w 9095"/>
              <a:gd name="connsiteY2" fmla="*/ 0 h 10000"/>
              <a:gd name="connsiteX3" fmla="*/ 8002 w 9095"/>
              <a:gd name="connsiteY3" fmla="*/ 9883 h 10000"/>
              <a:gd name="connsiteX4" fmla="*/ 0 w 9095"/>
              <a:gd name="connsiteY4" fmla="*/ 10000 h 10000"/>
              <a:gd name="connsiteX0" fmla="*/ 0 w 9992"/>
              <a:gd name="connsiteY0" fmla="*/ 10000 h 10033"/>
              <a:gd name="connsiteX1" fmla="*/ 2749 w 9992"/>
              <a:gd name="connsiteY1" fmla="*/ 0 h 10033"/>
              <a:gd name="connsiteX2" fmla="*/ 9957 w 9992"/>
              <a:gd name="connsiteY2" fmla="*/ 0 h 10033"/>
              <a:gd name="connsiteX3" fmla="*/ 8354 w 9992"/>
              <a:gd name="connsiteY3" fmla="*/ 10033 h 10033"/>
              <a:gd name="connsiteX4" fmla="*/ 0 w 9992"/>
              <a:gd name="connsiteY4" fmla="*/ 10000 h 10033"/>
              <a:gd name="connsiteX0" fmla="*/ 0 w 8361"/>
              <a:gd name="connsiteY0" fmla="*/ 9967 h 10000"/>
              <a:gd name="connsiteX1" fmla="*/ 2751 w 8361"/>
              <a:gd name="connsiteY1" fmla="*/ 0 h 10000"/>
              <a:gd name="connsiteX2" fmla="*/ 8187 w 8361"/>
              <a:gd name="connsiteY2" fmla="*/ 17 h 10000"/>
              <a:gd name="connsiteX3" fmla="*/ 8361 w 8361"/>
              <a:gd name="connsiteY3" fmla="*/ 10000 h 10000"/>
              <a:gd name="connsiteX4" fmla="*/ 0 w 8361"/>
              <a:gd name="connsiteY4" fmla="*/ 9967 h 10000"/>
              <a:gd name="connsiteX0" fmla="*/ 0 w 10000"/>
              <a:gd name="connsiteY0" fmla="*/ 9967 h 10000"/>
              <a:gd name="connsiteX1" fmla="*/ 3290 w 10000"/>
              <a:gd name="connsiteY1" fmla="*/ 0 h 10000"/>
              <a:gd name="connsiteX2" fmla="*/ 9792 w 10000"/>
              <a:gd name="connsiteY2" fmla="*/ 17 h 10000"/>
              <a:gd name="connsiteX3" fmla="*/ 10000 w 10000"/>
              <a:gd name="connsiteY3" fmla="*/ 10000 h 10000"/>
              <a:gd name="connsiteX4" fmla="*/ 0 w 10000"/>
              <a:gd name="connsiteY4" fmla="*/ 9967 h 10000"/>
              <a:gd name="connsiteX0" fmla="*/ 0 w 10000"/>
              <a:gd name="connsiteY0" fmla="*/ 9967 h 10000"/>
              <a:gd name="connsiteX1" fmla="*/ 3290 w 10000"/>
              <a:gd name="connsiteY1" fmla="*/ 0 h 10000"/>
              <a:gd name="connsiteX2" fmla="*/ 9792 w 10000"/>
              <a:gd name="connsiteY2" fmla="*/ 17 h 10000"/>
              <a:gd name="connsiteX3" fmla="*/ 10000 w 10000"/>
              <a:gd name="connsiteY3" fmla="*/ 10000 h 10000"/>
              <a:gd name="connsiteX4" fmla="*/ 0 w 10000"/>
              <a:gd name="connsiteY4" fmla="*/ 9967 h 10000"/>
              <a:gd name="connsiteX0" fmla="*/ 0 w 10252"/>
              <a:gd name="connsiteY0" fmla="*/ 9967 h 9967"/>
              <a:gd name="connsiteX1" fmla="*/ 3290 w 10252"/>
              <a:gd name="connsiteY1" fmla="*/ 0 h 9967"/>
              <a:gd name="connsiteX2" fmla="*/ 9792 w 10252"/>
              <a:gd name="connsiteY2" fmla="*/ 17 h 9967"/>
              <a:gd name="connsiteX3" fmla="*/ 10252 w 10252"/>
              <a:gd name="connsiteY3" fmla="*/ 9967 h 9967"/>
              <a:gd name="connsiteX4" fmla="*/ 0 w 10252"/>
              <a:gd name="connsiteY4" fmla="*/ 9967 h 9967"/>
              <a:gd name="connsiteX0" fmla="*/ 0 w 10000"/>
              <a:gd name="connsiteY0" fmla="*/ 10016 h 10016"/>
              <a:gd name="connsiteX1" fmla="*/ 3209 w 10000"/>
              <a:gd name="connsiteY1" fmla="*/ 16 h 10016"/>
              <a:gd name="connsiteX2" fmla="*/ 9988 w 10000"/>
              <a:gd name="connsiteY2" fmla="*/ 0 h 10016"/>
              <a:gd name="connsiteX3" fmla="*/ 10000 w 10000"/>
              <a:gd name="connsiteY3" fmla="*/ 10016 h 10016"/>
              <a:gd name="connsiteX4" fmla="*/ 0 w 10000"/>
              <a:gd name="connsiteY4" fmla="*/ 10016 h 1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6">
                <a:moveTo>
                  <a:pt x="0" y="10016"/>
                </a:moveTo>
                <a:lnTo>
                  <a:pt x="3209" y="16"/>
                </a:lnTo>
                <a:lnTo>
                  <a:pt x="9988" y="0"/>
                </a:lnTo>
                <a:cubicBezTo>
                  <a:pt x="9955" y="3333"/>
                  <a:pt x="9923" y="6700"/>
                  <a:pt x="10000" y="10016"/>
                </a:cubicBezTo>
                <a:lnTo>
                  <a:pt x="0" y="10016"/>
                </a:lnTo>
                <a:close/>
              </a:path>
            </a:pathLst>
          </a:custGeom>
          <a:solidFill>
            <a:srgbClr val="FF5357"/>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 </a:t>
            </a:r>
          </a:p>
        </p:txBody>
      </p:sp>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3/4/2021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90715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5" name="Flowchart: Data 4">
            <a:extLst>
              <a:ext uri="{FF2B5EF4-FFF2-40B4-BE49-F238E27FC236}">
                <a16:creationId xmlns:a16="http://schemas.microsoft.com/office/drawing/2014/main" id="{59B670CE-7192-4531-B06F-75FF29668783}"/>
              </a:ext>
            </a:extLst>
          </p:cNvPr>
          <p:cNvSpPr/>
          <p:nvPr userDrawn="1"/>
        </p:nvSpPr>
        <p:spPr>
          <a:xfrm>
            <a:off x="8023166" y="-10973"/>
            <a:ext cx="4188278" cy="686889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8000"/>
              <a:gd name="connsiteY0" fmla="*/ 10000 h 10000"/>
              <a:gd name="connsiteX1" fmla="*/ 2000 w 8000"/>
              <a:gd name="connsiteY1" fmla="*/ 0 h 10000"/>
              <a:gd name="connsiteX2" fmla="*/ 7245 w 8000"/>
              <a:gd name="connsiteY2" fmla="*/ 0 h 10000"/>
              <a:gd name="connsiteX3" fmla="*/ 8000 w 8000"/>
              <a:gd name="connsiteY3" fmla="*/ 10000 h 10000"/>
              <a:gd name="connsiteX4" fmla="*/ 0 w 8000"/>
              <a:gd name="connsiteY4" fmla="*/ 10000 h 10000"/>
              <a:gd name="connsiteX0" fmla="*/ 0 w 9095"/>
              <a:gd name="connsiteY0" fmla="*/ 10000 h 10000"/>
              <a:gd name="connsiteX1" fmla="*/ 2500 w 9095"/>
              <a:gd name="connsiteY1" fmla="*/ 0 h 10000"/>
              <a:gd name="connsiteX2" fmla="*/ 9056 w 9095"/>
              <a:gd name="connsiteY2" fmla="*/ 0 h 10000"/>
              <a:gd name="connsiteX3" fmla="*/ 8002 w 9095"/>
              <a:gd name="connsiteY3" fmla="*/ 9883 h 10000"/>
              <a:gd name="connsiteX4" fmla="*/ 0 w 9095"/>
              <a:gd name="connsiteY4" fmla="*/ 10000 h 10000"/>
              <a:gd name="connsiteX0" fmla="*/ 0 w 9992"/>
              <a:gd name="connsiteY0" fmla="*/ 10000 h 10033"/>
              <a:gd name="connsiteX1" fmla="*/ 2749 w 9992"/>
              <a:gd name="connsiteY1" fmla="*/ 0 h 10033"/>
              <a:gd name="connsiteX2" fmla="*/ 9957 w 9992"/>
              <a:gd name="connsiteY2" fmla="*/ 0 h 10033"/>
              <a:gd name="connsiteX3" fmla="*/ 8354 w 9992"/>
              <a:gd name="connsiteY3" fmla="*/ 10033 h 10033"/>
              <a:gd name="connsiteX4" fmla="*/ 0 w 9992"/>
              <a:gd name="connsiteY4" fmla="*/ 10000 h 10033"/>
              <a:gd name="connsiteX0" fmla="*/ 0 w 8361"/>
              <a:gd name="connsiteY0" fmla="*/ 9967 h 10000"/>
              <a:gd name="connsiteX1" fmla="*/ 2751 w 8361"/>
              <a:gd name="connsiteY1" fmla="*/ 0 h 10000"/>
              <a:gd name="connsiteX2" fmla="*/ 8187 w 8361"/>
              <a:gd name="connsiteY2" fmla="*/ 17 h 10000"/>
              <a:gd name="connsiteX3" fmla="*/ 8361 w 8361"/>
              <a:gd name="connsiteY3" fmla="*/ 10000 h 10000"/>
              <a:gd name="connsiteX4" fmla="*/ 0 w 8361"/>
              <a:gd name="connsiteY4" fmla="*/ 9967 h 10000"/>
              <a:gd name="connsiteX0" fmla="*/ 0 w 10000"/>
              <a:gd name="connsiteY0" fmla="*/ 9967 h 10000"/>
              <a:gd name="connsiteX1" fmla="*/ 3290 w 10000"/>
              <a:gd name="connsiteY1" fmla="*/ 0 h 10000"/>
              <a:gd name="connsiteX2" fmla="*/ 9792 w 10000"/>
              <a:gd name="connsiteY2" fmla="*/ 17 h 10000"/>
              <a:gd name="connsiteX3" fmla="*/ 10000 w 10000"/>
              <a:gd name="connsiteY3" fmla="*/ 10000 h 10000"/>
              <a:gd name="connsiteX4" fmla="*/ 0 w 10000"/>
              <a:gd name="connsiteY4" fmla="*/ 9967 h 10000"/>
              <a:gd name="connsiteX0" fmla="*/ 0 w 10000"/>
              <a:gd name="connsiteY0" fmla="*/ 9967 h 10000"/>
              <a:gd name="connsiteX1" fmla="*/ 3290 w 10000"/>
              <a:gd name="connsiteY1" fmla="*/ 0 h 10000"/>
              <a:gd name="connsiteX2" fmla="*/ 9792 w 10000"/>
              <a:gd name="connsiteY2" fmla="*/ 17 h 10000"/>
              <a:gd name="connsiteX3" fmla="*/ 10000 w 10000"/>
              <a:gd name="connsiteY3" fmla="*/ 10000 h 10000"/>
              <a:gd name="connsiteX4" fmla="*/ 0 w 10000"/>
              <a:gd name="connsiteY4" fmla="*/ 9967 h 10000"/>
              <a:gd name="connsiteX0" fmla="*/ 0 w 10252"/>
              <a:gd name="connsiteY0" fmla="*/ 9967 h 9967"/>
              <a:gd name="connsiteX1" fmla="*/ 3290 w 10252"/>
              <a:gd name="connsiteY1" fmla="*/ 0 h 9967"/>
              <a:gd name="connsiteX2" fmla="*/ 9792 w 10252"/>
              <a:gd name="connsiteY2" fmla="*/ 17 h 9967"/>
              <a:gd name="connsiteX3" fmla="*/ 10252 w 10252"/>
              <a:gd name="connsiteY3" fmla="*/ 9967 h 9967"/>
              <a:gd name="connsiteX4" fmla="*/ 0 w 10252"/>
              <a:gd name="connsiteY4" fmla="*/ 9967 h 9967"/>
              <a:gd name="connsiteX0" fmla="*/ 0 w 10000"/>
              <a:gd name="connsiteY0" fmla="*/ 10016 h 10016"/>
              <a:gd name="connsiteX1" fmla="*/ 3209 w 10000"/>
              <a:gd name="connsiteY1" fmla="*/ 16 h 10016"/>
              <a:gd name="connsiteX2" fmla="*/ 9988 w 10000"/>
              <a:gd name="connsiteY2" fmla="*/ 0 h 10016"/>
              <a:gd name="connsiteX3" fmla="*/ 10000 w 10000"/>
              <a:gd name="connsiteY3" fmla="*/ 10016 h 10016"/>
              <a:gd name="connsiteX4" fmla="*/ 0 w 10000"/>
              <a:gd name="connsiteY4" fmla="*/ 10016 h 1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6">
                <a:moveTo>
                  <a:pt x="0" y="10016"/>
                </a:moveTo>
                <a:lnTo>
                  <a:pt x="3209" y="16"/>
                </a:lnTo>
                <a:lnTo>
                  <a:pt x="9988" y="0"/>
                </a:lnTo>
                <a:cubicBezTo>
                  <a:pt x="9955" y="3333"/>
                  <a:pt x="9923" y="6700"/>
                  <a:pt x="10000" y="10016"/>
                </a:cubicBezTo>
                <a:lnTo>
                  <a:pt x="0" y="10016"/>
                </a:lnTo>
                <a:close/>
              </a:path>
            </a:pathLst>
          </a:custGeom>
          <a:solidFill>
            <a:srgbClr val="7DDBB2"/>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 </a:t>
            </a:r>
          </a:p>
        </p:txBody>
      </p:sp>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3/4/2021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7079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3/4/2021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1" r:id="rId3"/>
    <p:sldLayoutId id="2147483663" r:id="rId4"/>
    <p:sldLayoutId id="2147483664" r:id="rId5"/>
    <p:sldLayoutId id="2147483673" r:id="rId6"/>
    <p:sldLayoutId id="2147483670" r:id="rId7"/>
    <p:sldLayoutId id="2147483672" r:id="rId8"/>
    <p:sldLayoutId id="2147483674" r:id="rId9"/>
    <p:sldLayoutId id="2147483665" r:id="rId10"/>
    <p:sldLayoutId id="2147483666" r:id="rId11"/>
    <p:sldLayoutId id="2147483667" r:id="rId12"/>
    <p:sldLayoutId id="2147483668" r:id="rId13"/>
    <p:sldLayoutId id="2147483669" r:id="rId14"/>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notesSlide" Target="../notesSlides/notesSlide1.xml"/><Relationship Id="rId7"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3.jp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2.xml"/><Relationship Id="rId7" Type="http://schemas.openxmlformats.org/officeDocument/2006/relationships/image" Target="../media/image9.svg"/><Relationship Id="rId2" Type="http://schemas.openxmlformats.org/officeDocument/2006/relationships/slideLayout" Target="../slideLayouts/slideLayout3.xml"/><Relationship Id="rId1" Type="http://schemas.openxmlformats.org/officeDocument/2006/relationships/themeOverride" Target="../theme/themeOverride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5.sv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sv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7.svg"/></Relationships>
</file>

<file path=ppt/slides/_rels/slide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solidFill>
            <a:schemeClr val="tx1"/>
          </a:solidFill>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643467"/>
            <a:ext cx="3635926" cy="511386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7915EA83-F969-4910-A468-48877E99608B}"/>
              </a:ext>
            </a:extLst>
          </p:cNvPr>
          <p:cNvSpPr>
            <a:spLocks noGrp="1"/>
          </p:cNvSpPr>
          <p:nvPr>
            <p:ph type="title"/>
          </p:nvPr>
        </p:nvSpPr>
        <p:spPr>
          <a:xfrm>
            <a:off x="948648" y="956235"/>
            <a:ext cx="3153580" cy="1616740"/>
          </a:xfrm>
        </p:spPr>
        <p:txBody>
          <a:bodyPr vert="horz" lIns="91440" tIns="45720" rIns="91440" bIns="45720" rtlCol="0" anchor="b">
            <a:normAutofit/>
          </a:bodyPr>
          <a:lstStyle/>
          <a:p>
            <a:r>
              <a:rPr lang="en-US" sz="3600" b="1" dirty="0">
                <a:solidFill>
                  <a:schemeClr val="tx1"/>
                </a:solidFill>
              </a:rPr>
              <a:t>The Evolution of Facebook 2011-2021</a:t>
            </a:r>
          </a:p>
        </p:txBody>
      </p:sp>
      <p:pic>
        <p:nvPicPr>
          <p:cNvPr id="29" name="Graphic 28" descr="Bookmark with solid fill">
            <a:extLst>
              <a:ext uri="{FF2B5EF4-FFF2-40B4-BE49-F238E27FC236}">
                <a16:creationId xmlns:a16="http://schemas.microsoft.com/office/drawing/2014/main" id="{5437736D-EBA3-4ACA-B2D5-9CF30ED20FE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39688"/>
          <a:stretch/>
        </p:blipFill>
        <p:spPr>
          <a:xfrm rot="16200000" flipV="1">
            <a:off x="10651071" y="11699"/>
            <a:ext cx="1929507" cy="1163724"/>
          </a:xfrm>
          <a:prstGeom prst="rect">
            <a:avLst/>
          </a:prstGeom>
        </p:spPr>
      </p:pic>
      <p:pic>
        <p:nvPicPr>
          <p:cNvPr id="20" name="Picture 19" descr="Connected wire-frame lines and dots">
            <a:extLst>
              <a:ext uri="{FF2B5EF4-FFF2-40B4-BE49-F238E27FC236}">
                <a16:creationId xmlns:a16="http://schemas.microsoft.com/office/drawing/2014/main" id="{D42FB835-9634-4268-8965-14E45937F3E5}"/>
              </a:ext>
            </a:extLst>
          </p:cNvPr>
          <p:cNvPicPr>
            <a:picLocks noChangeAspect="1"/>
          </p:cNvPicPr>
          <p:nvPr/>
        </p:nvPicPr>
        <p:blipFill>
          <a:blip r:embed="rId6"/>
          <a:srcRect/>
          <a:stretch/>
        </p:blipFill>
        <p:spPr>
          <a:xfrm>
            <a:off x="4965616" y="593561"/>
            <a:ext cx="1878801" cy="1252534"/>
          </a:xfrm>
          <a:prstGeom prst="rect">
            <a:avLst/>
          </a:prstGeom>
        </p:spPr>
      </p:pic>
      <p:pic>
        <p:nvPicPr>
          <p:cNvPr id="13" name="Picture 12" descr="Business people in a meeting room pointing at a projection screen">
            <a:extLst>
              <a:ext uri="{FF2B5EF4-FFF2-40B4-BE49-F238E27FC236}">
                <a16:creationId xmlns:a16="http://schemas.microsoft.com/office/drawing/2014/main" id="{27C475AF-0630-473A-999F-DA3EB2E7CA00}"/>
              </a:ext>
            </a:extLst>
          </p:cNvPr>
          <p:cNvPicPr>
            <a:picLocks noChangeAspect="1"/>
          </p:cNvPicPr>
          <p:nvPr/>
        </p:nvPicPr>
        <p:blipFill>
          <a:blip r:embed="rId7"/>
          <a:stretch>
            <a:fillRect/>
          </a:stretch>
        </p:blipFill>
        <p:spPr>
          <a:xfrm>
            <a:off x="7718781" y="585653"/>
            <a:ext cx="2076188" cy="1385855"/>
          </a:xfrm>
          <a:prstGeom prst="rect">
            <a:avLst/>
          </a:prstGeom>
        </p:spPr>
      </p:pic>
      <p:cxnSp>
        <p:nvCxnSpPr>
          <p:cNvPr id="38" name="Straight Connector 37">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2128" y="2660530"/>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D3DD697-744D-41A4-B3A7-DF4DAB034292}"/>
              </a:ext>
            </a:extLst>
          </p:cNvPr>
          <p:cNvSpPr txBox="1"/>
          <p:nvPr/>
        </p:nvSpPr>
        <p:spPr>
          <a:xfrm>
            <a:off x="948648" y="2773767"/>
            <a:ext cx="3153580" cy="2706651"/>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sz="1600" dirty="0"/>
              <a:t>The Society</a:t>
            </a:r>
          </a:p>
        </p:txBody>
      </p:sp>
      <p:pic>
        <p:nvPicPr>
          <p:cNvPr id="24" name="Picture 23" descr="Businessperson on a computer">
            <a:extLst>
              <a:ext uri="{FF2B5EF4-FFF2-40B4-BE49-F238E27FC236}">
                <a16:creationId xmlns:a16="http://schemas.microsoft.com/office/drawing/2014/main" id="{8ADFB688-0105-43A0-9D3A-2DACF61A9407}"/>
              </a:ext>
            </a:extLst>
          </p:cNvPr>
          <p:cNvPicPr>
            <a:picLocks noChangeAspect="1"/>
          </p:cNvPicPr>
          <p:nvPr/>
        </p:nvPicPr>
        <p:blipFill>
          <a:blip r:embed="rId8"/>
          <a:stretch>
            <a:fillRect/>
          </a:stretch>
        </p:blipFill>
        <p:spPr>
          <a:xfrm>
            <a:off x="5552895" y="2850032"/>
            <a:ext cx="5168533" cy="2907300"/>
          </a:xfrm>
          <a:prstGeom prst="rect">
            <a:avLst/>
          </a:prstGeom>
        </p:spPr>
      </p:pic>
      <p:sp>
        <p:nvSpPr>
          <p:cNvPr id="40" name="Rectangle 39">
            <a:extLst>
              <a:ext uri="{FF2B5EF4-FFF2-40B4-BE49-F238E27FC236}">
                <a16:creationId xmlns:a16="http://schemas.microsoft.com/office/drawing/2014/main" id="{7363FFA6-C551-4935-A474-8B2482E55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AC27D08E-27A4-4E00-AECB-73CB7F039AD3}"/>
              </a:ext>
            </a:extLst>
          </p:cNvPr>
          <p:cNvSpPr/>
          <p:nvPr/>
        </p:nvSpPr>
        <p:spPr>
          <a:xfrm>
            <a:off x="4660332" y="-11723"/>
            <a:ext cx="49597" cy="6858000"/>
          </a:xfrm>
          <a:prstGeom prst="rect">
            <a:avLst/>
          </a:prstGeom>
          <a:solidFill>
            <a:srgbClr val="1B1B1B"/>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59158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055AD96-6C97-4424-8CF3-55306B9EBA6F}"/>
              </a:ext>
            </a:extLst>
          </p:cNvPr>
          <p:cNvSpPr txBox="1"/>
          <p:nvPr/>
        </p:nvSpPr>
        <p:spPr>
          <a:xfrm>
            <a:off x="4005942" y="3719286"/>
            <a:ext cx="4992915" cy="1107996"/>
          </a:xfrm>
          <a:prstGeom prst="rect">
            <a:avLst/>
          </a:prstGeom>
          <a:noFill/>
        </p:spPr>
        <p:txBody>
          <a:bodyPr wrap="square" rtlCol="0">
            <a:spAutoFit/>
          </a:bodyPr>
          <a:lstStyle/>
          <a:p>
            <a:pPr algn="ctr"/>
            <a:r>
              <a:rPr lang="en-US" sz="6600" b="1" dirty="0">
                <a:solidFill>
                  <a:srgbClr val="FFFFFF"/>
                </a:solidFill>
              </a:rPr>
              <a:t>QUESTIONS?</a:t>
            </a:r>
          </a:p>
        </p:txBody>
      </p:sp>
    </p:spTree>
    <p:extLst>
      <p:ext uri="{BB962C8B-B14F-4D97-AF65-F5344CB8AC3E}">
        <p14:creationId xmlns:p14="http://schemas.microsoft.com/office/powerpoint/2010/main" val="3767136345"/>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81E18D-24CA-4657-8C8F-E1763F8255CC}"/>
              </a:ext>
            </a:extLst>
          </p:cNvPr>
          <p:cNvSpPr>
            <a:spLocks noGrp="1"/>
          </p:cNvSpPr>
          <p:nvPr>
            <p:ph type="title"/>
          </p:nvPr>
        </p:nvSpPr>
        <p:spPr>
          <a:xfrm>
            <a:off x="3151181" y="577622"/>
            <a:ext cx="5889628" cy="828457"/>
          </a:xfrm>
        </p:spPr>
        <p:txBody>
          <a:bodyPr anchor="ctr">
            <a:normAutofit/>
          </a:bodyPr>
          <a:lstStyle/>
          <a:p>
            <a:pPr algn="ctr"/>
            <a:r>
              <a:rPr lang="en-US" sz="4400" b="1" dirty="0">
                <a:solidFill>
                  <a:srgbClr val="00B0F0"/>
                </a:solidFill>
              </a:rPr>
              <a:t>The Attributes of Our Data</a:t>
            </a:r>
          </a:p>
        </p:txBody>
      </p:sp>
      <p:sp>
        <p:nvSpPr>
          <p:cNvPr id="2" name="TextBox 1">
            <a:extLst>
              <a:ext uri="{FF2B5EF4-FFF2-40B4-BE49-F238E27FC236}">
                <a16:creationId xmlns:a16="http://schemas.microsoft.com/office/drawing/2014/main" id="{0E847D1F-9550-49FD-A4D5-C2A8B41BD4E0}"/>
              </a:ext>
            </a:extLst>
          </p:cNvPr>
          <p:cNvSpPr txBox="1"/>
          <p:nvPr/>
        </p:nvSpPr>
        <p:spPr>
          <a:xfrm>
            <a:off x="11691620" y="6477800"/>
            <a:ext cx="561703" cy="307777"/>
          </a:xfrm>
          <a:prstGeom prst="rect">
            <a:avLst/>
          </a:prstGeom>
          <a:noFill/>
        </p:spPr>
        <p:txBody>
          <a:bodyPr wrap="square" rtlCol="0">
            <a:spAutoFit/>
          </a:bodyPr>
          <a:lstStyle/>
          <a:p>
            <a:r>
              <a:rPr lang="en-US" sz="1400" dirty="0">
                <a:solidFill>
                  <a:schemeClr val="bg1"/>
                </a:solidFill>
              </a:rPr>
              <a:t>[4]</a:t>
            </a:r>
          </a:p>
        </p:txBody>
      </p:sp>
      <p:sp>
        <p:nvSpPr>
          <p:cNvPr id="11" name="Isosceles Triangle 10">
            <a:extLst>
              <a:ext uri="{FF2B5EF4-FFF2-40B4-BE49-F238E27FC236}">
                <a16:creationId xmlns:a16="http://schemas.microsoft.com/office/drawing/2014/main" id="{BA974880-96ED-49CC-BC42-985F4C723DA9}"/>
              </a:ext>
            </a:extLst>
          </p:cNvPr>
          <p:cNvSpPr/>
          <p:nvPr/>
        </p:nvSpPr>
        <p:spPr>
          <a:xfrm flipV="1">
            <a:off x="5805914" y="0"/>
            <a:ext cx="580169" cy="500146"/>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descr="Statistics outline">
            <a:extLst>
              <a:ext uri="{FF2B5EF4-FFF2-40B4-BE49-F238E27FC236}">
                <a16:creationId xmlns:a16="http://schemas.microsoft.com/office/drawing/2014/main" id="{823851CB-61AE-4863-B891-29D14FDD4B5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08582" y="3130033"/>
            <a:ext cx="1774827" cy="1774827"/>
          </a:xfrm>
          <a:prstGeom prst="rect">
            <a:avLst/>
          </a:prstGeom>
        </p:spPr>
      </p:pic>
      <p:pic>
        <p:nvPicPr>
          <p:cNvPr id="29" name="Graphic 28" descr="Presentation with pie chart outline">
            <a:extLst>
              <a:ext uri="{FF2B5EF4-FFF2-40B4-BE49-F238E27FC236}">
                <a16:creationId xmlns:a16="http://schemas.microsoft.com/office/drawing/2014/main" id="{6E448648-33C9-4CFE-AC82-D3A5A5EBED0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462880" y="3228975"/>
            <a:ext cx="1774827" cy="1774827"/>
          </a:xfrm>
          <a:prstGeom prst="rect">
            <a:avLst/>
          </a:prstGeom>
        </p:spPr>
      </p:pic>
      <p:pic>
        <p:nvPicPr>
          <p:cNvPr id="31" name="Graphic 30" descr="Hourglass 30% with solid fill">
            <a:extLst>
              <a:ext uri="{FF2B5EF4-FFF2-40B4-BE49-F238E27FC236}">
                <a16:creationId xmlns:a16="http://schemas.microsoft.com/office/drawing/2014/main" id="{18A5C3A6-E59C-40E6-900F-0AA0F00003E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062245" y="3336927"/>
            <a:ext cx="1666875" cy="1666875"/>
          </a:xfrm>
          <a:prstGeom prst="rect">
            <a:avLst/>
          </a:prstGeom>
        </p:spPr>
      </p:pic>
      <p:sp>
        <p:nvSpPr>
          <p:cNvPr id="33" name="TextBox 32">
            <a:extLst>
              <a:ext uri="{FF2B5EF4-FFF2-40B4-BE49-F238E27FC236}">
                <a16:creationId xmlns:a16="http://schemas.microsoft.com/office/drawing/2014/main" id="{4BEA6767-BC9F-4239-9F6E-8FD4EBF5DBD9}"/>
              </a:ext>
            </a:extLst>
          </p:cNvPr>
          <p:cNvSpPr txBox="1"/>
          <p:nvPr/>
        </p:nvSpPr>
        <p:spPr>
          <a:xfrm>
            <a:off x="1194593" y="5226028"/>
            <a:ext cx="2311400" cy="461665"/>
          </a:xfrm>
          <a:prstGeom prst="rect">
            <a:avLst/>
          </a:prstGeom>
          <a:noFill/>
        </p:spPr>
        <p:txBody>
          <a:bodyPr wrap="square" rtlCol="0">
            <a:spAutoFit/>
          </a:bodyPr>
          <a:lstStyle/>
          <a:p>
            <a:pPr algn="ctr"/>
            <a:r>
              <a:rPr lang="en-US" sz="2400" b="1" dirty="0"/>
              <a:t>Engagement</a:t>
            </a:r>
          </a:p>
        </p:txBody>
      </p:sp>
      <p:sp>
        <p:nvSpPr>
          <p:cNvPr id="37" name="TextBox 36">
            <a:extLst>
              <a:ext uri="{FF2B5EF4-FFF2-40B4-BE49-F238E27FC236}">
                <a16:creationId xmlns:a16="http://schemas.microsoft.com/office/drawing/2014/main" id="{12844E55-507F-4CB6-BDB9-B531AB95075F}"/>
              </a:ext>
            </a:extLst>
          </p:cNvPr>
          <p:cNvSpPr txBox="1"/>
          <p:nvPr/>
        </p:nvSpPr>
        <p:spPr>
          <a:xfrm>
            <a:off x="8739982" y="5250752"/>
            <a:ext cx="2311400" cy="400110"/>
          </a:xfrm>
          <a:prstGeom prst="rect">
            <a:avLst/>
          </a:prstGeom>
          <a:noFill/>
        </p:spPr>
        <p:txBody>
          <a:bodyPr wrap="square" rtlCol="0">
            <a:spAutoFit/>
          </a:bodyPr>
          <a:lstStyle/>
          <a:p>
            <a:pPr algn="ctr"/>
            <a:r>
              <a:rPr lang="en-US" sz="2000" b="1" dirty="0"/>
              <a:t>Time</a:t>
            </a:r>
          </a:p>
        </p:txBody>
      </p:sp>
      <p:sp>
        <p:nvSpPr>
          <p:cNvPr id="38" name="TextBox 37">
            <a:extLst>
              <a:ext uri="{FF2B5EF4-FFF2-40B4-BE49-F238E27FC236}">
                <a16:creationId xmlns:a16="http://schemas.microsoft.com/office/drawing/2014/main" id="{759036CD-3FCA-49C0-AA5D-E9E75A9D11D7}"/>
              </a:ext>
            </a:extLst>
          </p:cNvPr>
          <p:cNvSpPr txBox="1"/>
          <p:nvPr/>
        </p:nvSpPr>
        <p:spPr>
          <a:xfrm>
            <a:off x="4940295" y="5255049"/>
            <a:ext cx="2311400" cy="400110"/>
          </a:xfrm>
          <a:prstGeom prst="rect">
            <a:avLst/>
          </a:prstGeom>
          <a:noFill/>
        </p:spPr>
        <p:txBody>
          <a:bodyPr wrap="square" rtlCol="0">
            <a:spAutoFit/>
          </a:bodyPr>
          <a:lstStyle/>
          <a:p>
            <a:pPr algn="ctr"/>
            <a:r>
              <a:rPr lang="en-US" sz="2000" b="1" dirty="0"/>
              <a:t>Trends</a:t>
            </a:r>
          </a:p>
        </p:txBody>
      </p:sp>
      <p:pic>
        <p:nvPicPr>
          <p:cNvPr id="20" name="Graphic 19" descr="Bookmark with solid fill">
            <a:extLst>
              <a:ext uri="{FF2B5EF4-FFF2-40B4-BE49-F238E27FC236}">
                <a16:creationId xmlns:a16="http://schemas.microsoft.com/office/drawing/2014/main" id="{F2600D7F-1905-45B3-A59A-7B7793F27FC4}"/>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t="39688"/>
          <a:stretch/>
        </p:blipFill>
        <p:spPr>
          <a:xfrm rot="5400000" flipH="1" flipV="1">
            <a:off x="-341110" y="181453"/>
            <a:ext cx="914400" cy="551497"/>
          </a:xfrm>
          <a:prstGeom prst="rect">
            <a:avLst/>
          </a:prstGeom>
        </p:spPr>
      </p:pic>
    </p:spTree>
    <p:extLst>
      <p:ext uri="{BB962C8B-B14F-4D97-AF65-F5344CB8AC3E}">
        <p14:creationId xmlns:p14="http://schemas.microsoft.com/office/powerpoint/2010/main" val="26552259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4E0C05E-F7B8-40DD-A08B-0DE39C656660}"/>
              </a:ext>
            </a:extLst>
          </p:cNvPr>
          <p:cNvSpPr txBox="1">
            <a:spLocks/>
          </p:cNvSpPr>
          <p:nvPr/>
        </p:nvSpPr>
        <p:spPr>
          <a:xfrm>
            <a:off x="3151181" y="577622"/>
            <a:ext cx="5889628" cy="828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lgn="ctr"/>
            <a:r>
              <a:rPr lang="en-US" sz="4400" b="1" dirty="0">
                <a:solidFill>
                  <a:srgbClr val="00B0F0"/>
                </a:solidFill>
              </a:rPr>
              <a:t>The Goals of our Data</a:t>
            </a:r>
          </a:p>
        </p:txBody>
      </p:sp>
      <p:sp>
        <p:nvSpPr>
          <p:cNvPr id="6" name="TextBox 5">
            <a:extLst>
              <a:ext uri="{FF2B5EF4-FFF2-40B4-BE49-F238E27FC236}">
                <a16:creationId xmlns:a16="http://schemas.microsoft.com/office/drawing/2014/main" id="{26512A3B-C271-402E-B780-0A71D95E4672}"/>
              </a:ext>
            </a:extLst>
          </p:cNvPr>
          <p:cNvSpPr txBox="1"/>
          <p:nvPr/>
        </p:nvSpPr>
        <p:spPr>
          <a:xfrm>
            <a:off x="1959428" y="1406079"/>
            <a:ext cx="8723085" cy="1477328"/>
          </a:xfrm>
          <a:prstGeom prst="rect">
            <a:avLst/>
          </a:prstGeom>
          <a:noFill/>
        </p:spPr>
        <p:txBody>
          <a:bodyPr wrap="square" rtlCol="0">
            <a:spAutoFit/>
          </a:bodyPr>
          <a:lstStyle/>
          <a:p>
            <a:pPr algn="ctr"/>
            <a:r>
              <a:rPr lang="en-US" b="0" i="1" dirty="0">
                <a:effectLst/>
                <a:latin typeface="-apple-system"/>
              </a:rPr>
              <a:t>We want to explore what statistic relates to the number of likes, time a user has spent on the platform, and gender. We are trying to explore which of these areas is most likely going to influence whether and user will have increased traffic to their profile and postings. At the end of our research and after cleaning our dataset, we hope to prove whether time, age, or gender have an influence on your presence on Facebook.</a:t>
            </a:r>
            <a:endParaRPr lang="en-US" i="1" dirty="0"/>
          </a:p>
        </p:txBody>
      </p:sp>
      <p:pic>
        <p:nvPicPr>
          <p:cNvPr id="9" name="Graphic 8" descr="Target with solid fill">
            <a:extLst>
              <a:ext uri="{FF2B5EF4-FFF2-40B4-BE49-F238E27FC236}">
                <a16:creationId xmlns:a16="http://schemas.microsoft.com/office/drawing/2014/main" id="{8C285285-745F-4CA6-943E-32315D8E27A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862281" y="2898421"/>
            <a:ext cx="2670634" cy="2670634"/>
          </a:xfrm>
          <a:prstGeom prst="rect">
            <a:avLst/>
          </a:prstGeom>
        </p:spPr>
      </p:pic>
      <p:sp>
        <p:nvSpPr>
          <p:cNvPr id="10" name="TextBox 9">
            <a:extLst>
              <a:ext uri="{FF2B5EF4-FFF2-40B4-BE49-F238E27FC236}">
                <a16:creationId xmlns:a16="http://schemas.microsoft.com/office/drawing/2014/main" id="{6764C5BB-E6DE-4FC7-ACE0-C0C232F36150}"/>
              </a:ext>
            </a:extLst>
          </p:cNvPr>
          <p:cNvSpPr txBox="1"/>
          <p:nvPr/>
        </p:nvSpPr>
        <p:spPr>
          <a:xfrm>
            <a:off x="1625600" y="5863771"/>
            <a:ext cx="8026400" cy="307777"/>
          </a:xfrm>
          <a:prstGeom prst="rect">
            <a:avLst/>
          </a:prstGeom>
          <a:noFill/>
        </p:spPr>
        <p:txBody>
          <a:bodyPr wrap="square" rtlCol="0">
            <a:spAutoFit/>
          </a:bodyPr>
          <a:lstStyle/>
          <a:p>
            <a:pPr algn="ctr"/>
            <a:r>
              <a:rPr lang="en-US" sz="1400" i="1" dirty="0"/>
              <a:t>*These metrics are based off personal datasets</a:t>
            </a:r>
          </a:p>
        </p:txBody>
      </p:sp>
      <p:sp>
        <p:nvSpPr>
          <p:cNvPr id="11" name="Isosceles Triangle 10">
            <a:extLst>
              <a:ext uri="{FF2B5EF4-FFF2-40B4-BE49-F238E27FC236}">
                <a16:creationId xmlns:a16="http://schemas.microsoft.com/office/drawing/2014/main" id="{A69372E7-E9AE-4D99-B189-197D32D0E522}"/>
              </a:ext>
            </a:extLst>
          </p:cNvPr>
          <p:cNvSpPr/>
          <p:nvPr/>
        </p:nvSpPr>
        <p:spPr>
          <a:xfrm flipV="1">
            <a:off x="5805914" y="0"/>
            <a:ext cx="580169" cy="500146"/>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descr="Bookmark with solid fill">
            <a:extLst>
              <a:ext uri="{FF2B5EF4-FFF2-40B4-BE49-F238E27FC236}">
                <a16:creationId xmlns:a16="http://schemas.microsoft.com/office/drawing/2014/main" id="{7FD4C9E2-B507-496A-A145-84D39599F6F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39688"/>
          <a:stretch/>
        </p:blipFill>
        <p:spPr>
          <a:xfrm rot="5400000" flipH="1" flipV="1">
            <a:off x="-341110" y="181453"/>
            <a:ext cx="914400" cy="551497"/>
          </a:xfrm>
          <a:prstGeom prst="rect">
            <a:avLst/>
          </a:prstGeom>
        </p:spPr>
      </p:pic>
    </p:spTree>
    <p:extLst>
      <p:ext uri="{BB962C8B-B14F-4D97-AF65-F5344CB8AC3E}">
        <p14:creationId xmlns:p14="http://schemas.microsoft.com/office/powerpoint/2010/main" val="11497081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4E0C05E-F7B8-40DD-A08B-0DE39C656660}"/>
              </a:ext>
            </a:extLst>
          </p:cNvPr>
          <p:cNvSpPr txBox="1">
            <a:spLocks/>
          </p:cNvSpPr>
          <p:nvPr/>
        </p:nvSpPr>
        <p:spPr>
          <a:xfrm>
            <a:off x="3151181" y="413062"/>
            <a:ext cx="5889628" cy="82845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lgn="ctr"/>
            <a:r>
              <a:rPr lang="en-US" sz="4400" b="1" dirty="0">
                <a:solidFill>
                  <a:srgbClr val="00B0F0"/>
                </a:solidFill>
              </a:rPr>
              <a:t>Dataset Foundation and Processes</a:t>
            </a:r>
          </a:p>
        </p:txBody>
      </p:sp>
      <p:pic>
        <p:nvPicPr>
          <p:cNvPr id="11" name="Picture 10">
            <a:extLst>
              <a:ext uri="{FF2B5EF4-FFF2-40B4-BE49-F238E27FC236}">
                <a16:creationId xmlns:a16="http://schemas.microsoft.com/office/drawing/2014/main" id="{BF071205-D86D-4548-8E66-C2B144AC6241}"/>
              </a:ext>
            </a:extLst>
          </p:cNvPr>
          <p:cNvPicPr>
            <a:picLocks noChangeAspect="1"/>
          </p:cNvPicPr>
          <p:nvPr/>
        </p:nvPicPr>
        <p:blipFill>
          <a:blip r:embed="rId3"/>
          <a:stretch>
            <a:fillRect/>
          </a:stretch>
        </p:blipFill>
        <p:spPr>
          <a:xfrm>
            <a:off x="2746303" y="1110891"/>
            <a:ext cx="7079466" cy="4431079"/>
          </a:xfrm>
          <a:prstGeom prst="rect">
            <a:avLst/>
          </a:prstGeom>
        </p:spPr>
      </p:pic>
      <p:sp>
        <p:nvSpPr>
          <p:cNvPr id="12" name="Isosceles Triangle 11">
            <a:extLst>
              <a:ext uri="{FF2B5EF4-FFF2-40B4-BE49-F238E27FC236}">
                <a16:creationId xmlns:a16="http://schemas.microsoft.com/office/drawing/2014/main" id="{9C4E9EAC-267D-42F9-92F6-560831385E20}"/>
              </a:ext>
            </a:extLst>
          </p:cNvPr>
          <p:cNvSpPr/>
          <p:nvPr/>
        </p:nvSpPr>
        <p:spPr>
          <a:xfrm flipV="1">
            <a:off x="5805914" y="0"/>
            <a:ext cx="580169" cy="500146"/>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Bookmark with solid fill">
            <a:extLst>
              <a:ext uri="{FF2B5EF4-FFF2-40B4-BE49-F238E27FC236}">
                <a16:creationId xmlns:a16="http://schemas.microsoft.com/office/drawing/2014/main" id="{9EB11FC0-A797-44EB-9A95-8277C2709EF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39688"/>
          <a:stretch/>
        </p:blipFill>
        <p:spPr>
          <a:xfrm rot="5400000" flipH="1" flipV="1">
            <a:off x="-341110" y="181453"/>
            <a:ext cx="914400" cy="551497"/>
          </a:xfrm>
          <a:prstGeom prst="rect">
            <a:avLst/>
          </a:prstGeom>
        </p:spPr>
      </p:pic>
    </p:spTree>
    <p:extLst>
      <p:ext uri="{BB962C8B-B14F-4D97-AF65-F5344CB8AC3E}">
        <p14:creationId xmlns:p14="http://schemas.microsoft.com/office/powerpoint/2010/main" val="16153472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FC35073-E812-4019-A2C2-9FA6002F9E67}"/>
              </a:ext>
            </a:extLst>
          </p:cNvPr>
          <p:cNvSpPr/>
          <p:nvPr/>
        </p:nvSpPr>
        <p:spPr>
          <a:xfrm>
            <a:off x="6868782" y="-11723"/>
            <a:ext cx="49597" cy="6858000"/>
          </a:xfrm>
          <a:prstGeom prst="rect">
            <a:avLst/>
          </a:prstGeom>
          <a:solidFill>
            <a:srgbClr val="1B1B1B"/>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2">
            <a:extLst>
              <a:ext uri="{FF2B5EF4-FFF2-40B4-BE49-F238E27FC236}">
                <a16:creationId xmlns:a16="http://schemas.microsoft.com/office/drawing/2014/main" id="{24E0C05E-F7B8-40DD-A08B-0DE39C656660}"/>
              </a:ext>
            </a:extLst>
          </p:cNvPr>
          <p:cNvSpPr txBox="1">
            <a:spLocks/>
          </p:cNvSpPr>
          <p:nvPr/>
        </p:nvSpPr>
        <p:spPr>
          <a:xfrm>
            <a:off x="656595" y="177005"/>
            <a:ext cx="5889628" cy="828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lgn="ctr"/>
            <a:r>
              <a:rPr lang="en-US" sz="4400" b="1" dirty="0">
                <a:solidFill>
                  <a:srgbClr val="00B0F0"/>
                </a:solidFill>
              </a:rPr>
              <a:t>Cleaning Our Data</a:t>
            </a:r>
          </a:p>
        </p:txBody>
      </p:sp>
      <p:sp>
        <p:nvSpPr>
          <p:cNvPr id="12" name="Isosceles Triangle 11">
            <a:extLst>
              <a:ext uri="{FF2B5EF4-FFF2-40B4-BE49-F238E27FC236}">
                <a16:creationId xmlns:a16="http://schemas.microsoft.com/office/drawing/2014/main" id="{9C4E9EAC-267D-42F9-92F6-560831385E20}"/>
              </a:ext>
            </a:extLst>
          </p:cNvPr>
          <p:cNvSpPr/>
          <p:nvPr/>
        </p:nvSpPr>
        <p:spPr>
          <a:xfrm flipV="1">
            <a:off x="5805914" y="0"/>
            <a:ext cx="580169" cy="500146"/>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Bookmark with solid fill">
            <a:extLst>
              <a:ext uri="{FF2B5EF4-FFF2-40B4-BE49-F238E27FC236}">
                <a16:creationId xmlns:a16="http://schemas.microsoft.com/office/drawing/2014/main" id="{9EB11FC0-A797-44EB-9A95-8277C2709EF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9688"/>
          <a:stretch/>
        </p:blipFill>
        <p:spPr>
          <a:xfrm rot="5400000" flipH="1" flipV="1">
            <a:off x="-341110" y="181453"/>
            <a:ext cx="914400" cy="551497"/>
          </a:xfrm>
          <a:prstGeom prst="rect">
            <a:avLst/>
          </a:prstGeom>
        </p:spPr>
      </p:pic>
      <p:pic>
        <p:nvPicPr>
          <p:cNvPr id="3" name="Picture 2">
            <a:extLst>
              <a:ext uri="{FF2B5EF4-FFF2-40B4-BE49-F238E27FC236}">
                <a16:creationId xmlns:a16="http://schemas.microsoft.com/office/drawing/2014/main" id="{5EDECA85-2E66-4AFD-B024-3442F34AEFA6}"/>
              </a:ext>
            </a:extLst>
          </p:cNvPr>
          <p:cNvPicPr>
            <a:picLocks noChangeAspect="1"/>
          </p:cNvPicPr>
          <p:nvPr/>
        </p:nvPicPr>
        <p:blipFill>
          <a:blip r:embed="rId5"/>
          <a:stretch>
            <a:fillRect/>
          </a:stretch>
        </p:blipFill>
        <p:spPr>
          <a:xfrm>
            <a:off x="70498" y="2229820"/>
            <a:ext cx="6025497" cy="1816761"/>
          </a:xfrm>
          <a:prstGeom prst="rect">
            <a:avLst/>
          </a:prstGeom>
        </p:spPr>
      </p:pic>
      <p:pic>
        <p:nvPicPr>
          <p:cNvPr id="6" name="Picture 5">
            <a:extLst>
              <a:ext uri="{FF2B5EF4-FFF2-40B4-BE49-F238E27FC236}">
                <a16:creationId xmlns:a16="http://schemas.microsoft.com/office/drawing/2014/main" id="{394AEE23-D2D2-4FED-BEF9-CFF0ECD9244B}"/>
              </a:ext>
            </a:extLst>
          </p:cNvPr>
          <p:cNvPicPr>
            <a:picLocks noChangeAspect="1"/>
          </p:cNvPicPr>
          <p:nvPr/>
        </p:nvPicPr>
        <p:blipFill>
          <a:blip r:embed="rId6"/>
          <a:stretch>
            <a:fillRect/>
          </a:stretch>
        </p:blipFill>
        <p:spPr>
          <a:xfrm>
            <a:off x="32726" y="4191575"/>
            <a:ext cx="6802289" cy="2441016"/>
          </a:xfrm>
          <a:prstGeom prst="rect">
            <a:avLst/>
          </a:prstGeom>
        </p:spPr>
      </p:pic>
      <p:pic>
        <p:nvPicPr>
          <p:cNvPr id="8" name="Picture 7">
            <a:extLst>
              <a:ext uri="{FF2B5EF4-FFF2-40B4-BE49-F238E27FC236}">
                <a16:creationId xmlns:a16="http://schemas.microsoft.com/office/drawing/2014/main" id="{7E5E4C16-CE37-4969-A018-A60507D8D1F8}"/>
              </a:ext>
            </a:extLst>
          </p:cNvPr>
          <p:cNvPicPr>
            <a:picLocks noChangeAspect="1"/>
          </p:cNvPicPr>
          <p:nvPr/>
        </p:nvPicPr>
        <p:blipFill rotWithShape="1">
          <a:blip r:embed="rId7"/>
          <a:srcRect l="762" t="4062"/>
          <a:stretch/>
        </p:blipFill>
        <p:spPr>
          <a:xfrm>
            <a:off x="116090" y="960838"/>
            <a:ext cx="5529689" cy="1123988"/>
          </a:xfrm>
          <a:prstGeom prst="rect">
            <a:avLst/>
          </a:prstGeom>
        </p:spPr>
      </p:pic>
      <p:pic>
        <p:nvPicPr>
          <p:cNvPr id="10" name="Picture 9">
            <a:extLst>
              <a:ext uri="{FF2B5EF4-FFF2-40B4-BE49-F238E27FC236}">
                <a16:creationId xmlns:a16="http://schemas.microsoft.com/office/drawing/2014/main" id="{D592264E-C0D5-4E41-A7D9-377BC39522F4}"/>
              </a:ext>
            </a:extLst>
          </p:cNvPr>
          <p:cNvPicPr>
            <a:picLocks noChangeAspect="1"/>
          </p:cNvPicPr>
          <p:nvPr/>
        </p:nvPicPr>
        <p:blipFill>
          <a:blip r:embed="rId8"/>
          <a:stretch>
            <a:fillRect/>
          </a:stretch>
        </p:blipFill>
        <p:spPr>
          <a:xfrm>
            <a:off x="7157574" y="4191575"/>
            <a:ext cx="4721268" cy="1400890"/>
          </a:xfrm>
          <a:prstGeom prst="rect">
            <a:avLst/>
          </a:prstGeom>
        </p:spPr>
      </p:pic>
      <p:pic>
        <p:nvPicPr>
          <p:cNvPr id="16" name="Picture 15">
            <a:extLst>
              <a:ext uri="{FF2B5EF4-FFF2-40B4-BE49-F238E27FC236}">
                <a16:creationId xmlns:a16="http://schemas.microsoft.com/office/drawing/2014/main" id="{6AF21E43-EDBB-4424-8151-C629C2C17F32}"/>
              </a:ext>
            </a:extLst>
          </p:cNvPr>
          <p:cNvPicPr>
            <a:picLocks noChangeAspect="1"/>
          </p:cNvPicPr>
          <p:nvPr/>
        </p:nvPicPr>
        <p:blipFill>
          <a:blip r:embed="rId9"/>
          <a:stretch>
            <a:fillRect/>
          </a:stretch>
        </p:blipFill>
        <p:spPr>
          <a:xfrm>
            <a:off x="7401078" y="960838"/>
            <a:ext cx="2571750" cy="2371725"/>
          </a:xfrm>
          <a:prstGeom prst="rect">
            <a:avLst/>
          </a:prstGeom>
        </p:spPr>
      </p:pic>
    </p:spTree>
    <p:extLst>
      <p:ext uri="{BB962C8B-B14F-4D97-AF65-F5344CB8AC3E}">
        <p14:creationId xmlns:p14="http://schemas.microsoft.com/office/powerpoint/2010/main" val="36473854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18C6D81-2ACF-4E26-88CE-A38C807424CA}"/>
              </a:ext>
            </a:extLst>
          </p:cNvPr>
          <p:cNvCxnSpPr>
            <a:cxnSpLocks/>
          </p:cNvCxnSpPr>
          <p:nvPr/>
        </p:nvCxnSpPr>
        <p:spPr>
          <a:xfrm>
            <a:off x="1215494" y="1944329"/>
            <a:ext cx="7763406" cy="0"/>
          </a:xfrm>
          <a:prstGeom prst="line">
            <a:avLst/>
          </a:prstGeom>
          <a:ln w="19050" cap="rnd">
            <a:solidFill>
              <a:srgbClr val="FF5357"/>
            </a:solidFill>
          </a:ln>
        </p:spPr>
        <p:style>
          <a:lnRef idx="1">
            <a:schemeClr val="accent1"/>
          </a:lnRef>
          <a:fillRef idx="0">
            <a:schemeClr val="accent1"/>
          </a:fillRef>
          <a:effectRef idx="0">
            <a:schemeClr val="accent1"/>
          </a:effectRef>
          <a:fontRef idx="minor">
            <a:schemeClr val="tx1"/>
          </a:fontRef>
        </p:style>
      </p:cxnSp>
      <p:sp>
        <p:nvSpPr>
          <p:cNvPr id="8" name="Title 3">
            <a:extLst>
              <a:ext uri="{FF2B5EF4-FFF2-40B4-BE49-F238E27FC236}">
                <a16:creationId xmlns:a16="http://schemas.microsoft.com/office/drawing/2014/main" id="{A5C61777-E66B-405A-A966-1F576F21D401}"/>
              </a:ext>
            </a:extLst>
          </p:cNvPr>
          <p:cNvSpPr>
            <a:spLocks noGrp="1"/>
          </p:cNvSpPr>
          <p:nvPr>
            <p:ph type="title"/>
          </p:nvPr>
        </p:nvSpPr>
        <p:spPr>
          <a:xfrm>
            <a:off x="1215494" y="857249"/>
            <a:ext cx="2260040" cy="503582"/>
          </a:xfrm>
        </p:spPr>
        <p:txBody>
          <a:bodyPr anchor="t">
            <a:noAutofit/>
          </a:bodyPr>
          <a:lstStyle/>
          <a:p>
            <a:pPr algn="ctr"/>
            <a:r>
              <a:rPr lang="en-US" sz="3200" dirty="0">
                <a:solidFill>
                  <a:srgbClr val="FF5357"/>
                </a:solidFill>
              </a:rPr>
              <a:t>Hypothesis:</a:t>
            </a:r>
          </a:p>
        </p:txBody>
      </p:sp>
      <p:cxnSp>
        <p:nvCxnSpPr>
          <p:cNvPr id="14" name="Straight Connector 13">
            <a:extLst>
              <a:ext uri="{FF2B5EF4-FFF2-40B4-BE49-F238E27FC236}">
                <a16:creationId xmlns:a16="http://schemas.microsoft.com/office/drawing/2014/main" id="{078596A8-1F70-4D64-83AE-DA8CFE6514A9}"/>
              </a:ext>
            </a:extLst>
          </p:cNvPr>
          <p:cNvCxnSpPr>
            <a:cxnSpLocks/>
          </p:cNvCxnSpPr>
          <p:nvPr/>
        </p:nvCxnSpPr>
        <p:spPr>
          <a:xfrm>
            <a:off x="8267700" y="4884877"/>
            <a:ext cx="3924300"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6B889D-F454-4555-A20F-F4B59D2ACF4A}"/>
              </a:ext>
            </a:extLst>
          </p:cNvPr>
          <p:cNvSpPr txBox="1"/>
          <p:nvPr/>
        </p:nvSpPr>
        <p:spPr>
          <a:xfrm>
            <a:off x="8740876" y="3661652"/>
            <a:ext cx="3451124" cy="790666"/>
          </a:xfrm>
          <a:prstGeom prst="rect">
            <a:avLst/>
          </a:prstGeom>
          <a:noFill/>
        </p:spPr>
        <p:txBody>
          <a:bodyPr wrap="square" rtlCol="0">
            <a:spAutoFit/>
          </a:bodyPr>
          <a:lstStyle/>
          <a:p>
            <a:pPr algn="ctr">
              <a:lnSpc>
                <a:spcPct val="150000"/>
              </a:lnSpc>
            </a:pPr>
            <a:r>
              <a:rPr lang="en-US" sz="1600" b="1" dirty="0">
                <a:solidFill>
                  <a:schemeClr val="bg1"/>
                </a:solidFill>
              </a:rPr>
              <a:t>Does the time you post affect how many likes your post will get?</a:t>
            </a:r>
          </a:p>
        </p:txBody>
      </p:sp>
      <p:cxnSp>
        <p:nvCxnSpPr>
          <p:cNvPr id="19" name="Straight Connector 18">
            <a:extLst>
              <a:ext uri="{FF2B5EF4-FFF2-40B4-BE49-F238E27FC236}">
                <a16:creationId xmlns:a16="http://schemas.microsoft.com/office/drawing/2014/main" id="{6D229EFE-2A8B-4599-B03B-E5CB6C7A531F}"/>
              </a:ext>
            </a:extLst>
          </p:cNvPr>
          <p:cNvCxnSpPr>
            <a:cxnSpLocks/>
          </p:cNvCxnSpPr>
          <p:nvPr/>
        </p:nvCxnSpPr>
        <p:spPr>
          <a:xfrm>
            <a:off x="8648700" y="3253389"/>
            <a:ext cx="3543300"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34" name="Graphic 33" descr="Comment Like with solid fill">
            <a:extLst>
              <a:ext uri="{FF2B5EF4-FFF2-40B4-BE49-F238E27FC236}">
                <a16:creationId xmlns:a16="http://schemas.microsoft.com/office/drawing/2014/main" id="{7994527D-A636-44E2-B08F-0F5A3E73328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948441" y="608131"/>
            <a:ext cx="1295400" cy="1295400"/>
          </a:xfrm>
          <a:prstGeom prst="rect">
            <a:avLst/>
          </a:prstGeom>
        </p:spPr>
      </p:pic>
      <p:sp>
        <p:nvSpPr>
          <p:cNvPr id="23" name="Title 3">
            <a:extLst>
              <a:ext uri="{FF2B5EF4-FFF2-40B4-BE49-F238E27FC236}">
                <a16:creationId xmlns:a16="http://schemas.microsoft.com/office/drawing/2014/main" id="{1972B1BA-EBCE-407B-87D4-23A51A2C123A}"/>
              </a:ext>
            </a:extLst>
          </p:cNvPr>
          <p:cNvSpPr txBox="1">
            <a:spLocks/>
          </p:cNvSpPr>
          <p:nvPr/>
        </p:nvSpPr>
        <p:spPr>
          <a:xfrm>
            <a:off x="8395809" y="2341831"/>
            <a:ext cx="4049077" cy="77278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en-US" sz="4400" dirty="0">
                <a:solidFill>
                  <a:schemeClr val="bg1"/>
                </a:solidFill>
              </a:rPr>
              <a:t>Question:</a:t>
            </a:r>
          </a:p>
        </p:txBody>
      </p:sp>
      <p:sp>
        <p:nvSpPr>
          <p:cNvPr id="24" name="Title 3">
            <a:extLst>
              <a:ext uri="{FF2B5EF4-FFF2-40B4-BE49-F238E27FC236}">
                <a16:creationId xmlns:a16="http://schemas.microsoft.com/office/drawing/2014/main" id="{397EF9D4-C966-49F7-97B7-698109E9F435}"/>
              </a:ext>
            </a:extLst>
          </p:cNvPr>
          <p:cNvSpPr txBox="1">
            <a:spLocks/>
          </p:cNvSpPr>
          <p:nvPr/>
        </p:nvSpPr>
        <p:spPr>
          <a:xfrm>
            <a:off x="1054945" y="1459571"/>
            <a:ext cx="6069702" cy="503582"/>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en-US" sz="3200" dirty="0">
                <a:solidFill>
                  <a:srgbClr val="243541"/>
                </a:solidFill>
              </a:rPr>
              <a:t>The time you post affects your likes.</a:t>
            </a:r>
          </a:p>
        </p:txBody>
      </p:sp>
      <p:pic>
        <p:nvPicPr>
          <p:cNvPr id="33" name="Graphic 32" descr="Bookmark with solid fill">
            <a:extLst>
              <a:ext uri="{FF2B5EF4-FFF2-40B4-BE49-F238E27FC236}">
                <a16:creationId xmlns:a16="http://schemas.microsoft.com/office/drawing/2014/main" id="{460EC4CD-16CC-46DC-AFCE-C3D40E2F0DD8}"/>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39688"/>
          <a:stretch/>
        </p:blipFill>
        <p:spPr>
          <a:xfrm rot="5400000" flipH="1" flipV="1">
            <a:off x="-181452" y="96024"/>
            <a:ext cx="914400" cy="551497"/>
          </a:xfrm>
          <a:prstGeom prst="rect">
            <a:avLst/>
          </a:prstGeom>
        </p:spPr>
      </p:pic>
      <p:pic>
        <p:nvPicPr>
          <p:cNvPr id="15" name="Picture 14" descr="Chart, bar chart&#10;&#10;Description automatically generated">
            <a:extLst>
              <a:ext uri="{FF2B5EF4-FFF2-40B4-BE49-F238E27FC236}">
                <a16:creationId xmlns:a16="http://schemas.microsoft.com/office/drawing/2014/main" id="{E580CC85-8A1D-4F9C-949E-878D14F5B948}"/>
              </a:ext>
            </a:extLst>
          </p:cNvPr>
          <p:cNvPicPr>
            <a:picLocks noChangeAspect="1"/>
          </p:cNvPicPr>
          <p:nvPr/>
        </p:nvPicPr>
        <p:blipFill>
          <a:blip r:embed="rId7"/>
          <a:stretch>
            <a:fillRect/>
          </a:stretch>
        </p:blipFill>
        <p:spPr>
          <a:xfrm>
            <a:off x="203097" y="2061893"/>
            <a:ext cx="7657030" cy="3658920"/>
          </a:xfrm>
          <a:prstGeom prst="rect">
            <a:avLst/>
          </a:prstGeom>
        </p:spPr>
      </p:pic>
      <p:sp>
        <p:nvSpPr>
          <p:cNvPr id="16" name="TextBox 15">
            <a:extLst>
              <a:ext uri="{FF2B5EF4-FFF2-40B4-BE49-F238E27FC236}">
                <a16:creationId xmlns:a16="http://schemas.microsoft.com/office/drawing/2014/main" id="{127764DD-9A71-449C-B5FD-F56FED2DB0B1}"/>
              </a:ext>
            </a:extLst>
          </p:cNvPr>
          <p:cNvSpPr txBox="1"/>
          <p:nvPr/>
        </p:nvSpPr>
        <p:spPr>
          <a:xfrm>
            <a:off x="9844847" y="5502919"/>
            <a:ext cx="1432753" cy="523220"/>
          </a:xfrm>
          <a:prstGeom prst="rect">
            <a:avLst/>
          </a:prstGeom>
          <a:noFill/>
        </p:spPr>
        <p:txBody>
          <a:bodyPr wrap="square" rtlCol="0">
            <a:spAutoFit/>
          </a:bodyPr>
          <a:lstStyle/>
          <a:p>
            <a:r>
              <a:rPr lang="en-US" sz="2800" dirty="0">
                <a:solidFill>
                  <a:schemeClr val="bg1"/>
                </a:solidFill>
              </a:rPr>
              <a:t>Mario</a:t>
            </a:r>
          </a:p>
        </p:txBody>
      </p:sp>
    </p:spTree>
    <p:extLst>
      <p:ext uri="{BB962C8B-B14F-4D97-AF65-F5344CB8AC3E}">
        <p14:creationId xmlns:p14="http://schemas.microsoft.com/office/powerpoint/2010/main" val="124636978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18C6D81-2ACF-4E26-88CE-A38C807424CA}"/>
              </a:ext>
            </a:extLst>
          </p:cNvPr>
          <p:cNvCxnSpPr>
            <a:cxnSpLocks/>
          </p:cNvCxnSpPr>
          <p:nvPr/>
        </p:nvCxnSpPr>
        <p:spPr>
          <a:xfrm>
            <a:off x="1215494" y="1944329"/>
            <a:ext cx="7763406" cy="0"/>
          </a:xfrm>
          <a:prstGeom prst="line">
            <a:avLst/>
          </a:prstGeom>
          <a:ln w="19050" cap="rnd">
            <a:solidFill>
              <a:srgbClr val="FF5357"/>
            </a:solidFill>
          </a:ln>
        </p:spPr>
        <p:style>
          <a:lnRef idx="1">
            <a:schemeClr val="accent1"/>
          </a:lnRef>
          <a:fillRef idx="0">
            <a:schemeClr val="accent1"/>
          </a:fillRef>
          <a:effectRef idx="0">
            <a:schemeClr val="accent1"/>
          </a:effectRef>
          <a:fontRef idx="minor">
            <a:schemeClr val="tx1"/>
          </a:fontRef>
        </p:style>
      </p:cxnSp>
      <p:pic>
        <p:nvPicPr>
          <p:cNvPr id="7" name="Graphic 6" descr="Bookmark with solid fill">
            <a:extLst>
              <a:ext uri="{FF2B5EF4-FFF2-40B4-BE49-F238E27FC236}">
                <a16:creationId xmlns:a16="http://schemas.microsoft.com/office/drawing/2014/main" id="{4606FF0B-0245-4393-B11F-42B4D477977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9688"/>
          <a:stretch/>
        </p:blipFill>
        <p:spPr>
          <a:xfrm rot="5400000" flipH="1" flipV="1">
            <a:off x="-181452" y="96024"/>
            <a:ext cx="914400" cy="551497"/>
          </a:xfrm>
          <a:prstGeom prst="rect">
            <a:avLst/>
          </a:prstGeom>
        </p:spPr>
      </p:pic>
      <p:sp>
        <p:nvSpPr>
          <p:cNvPr id="8" name="Title 3">
            <a:extLst>
              <a:ext uri="{FF2B5EF4-FFF2-40B4-BE49-F238E27FC236}">
                <a16:creationId xmlns:a16="http://schemas.microsoft.com/office/drawing/2014/main" id="{A5C61777-E66B-405A-A966-1F576F21D401}"/>
              </a:ext>
            </a:extLst>
          </p:cNvPr>
          <p:cNvSpPr>
            <a:spLocks noGrp="1"/>
          </p:cNvSpPr>
          <p:nvPr>
            <p:ph type="title"/>
          </p:nvPr>
        </p:nvSpPr>
        <p:spPr>
          <a:xfrm>
            <a:off x="1215494" y="857249"/>
            <a:ext cx="2260040" cy="503582"/>
          </a:xfrm>
        </p:spPr>
        <p:txBody>
          <a:bodyPr anchor="t">
            <a:noAutofit/>
          </a:bodyPr>
          <a:lstStyle/>
          <a:p>
            <a:pPr algn="ctr"/>
            <a:r>
              <a:rPr lang="en-US" sz="3200" dirty="0">
                <a:solidFill>
                  <a:srgbClr val="FF5357"/>
                </a:solidFill>
              </a:rPr>
              <a:t>Hypothesis:</a:t>
            </a:r>
          </a:p>
        </p:txBody>
      </p:sp>
      <p:cxnSp>
        <p:nvCxnSpPr>
          <p:cNvPr id="14" name="Straight Connector 13">
            <a:extLst>
              <a:ext uri="{FF2B5EF4-FFF2-40B4-BE49-F238E27FC236}">
                <a16:creationId xmlns:a16="http://schemas.microsoft.com/office/drawing/2014/main" id="{078596A8-1F70-4D64-83AE-DA8CFE6514A9}"/>
              </a:ext>
            </a:extLst>
          </p:cNvPr>
          <p:cNvCxnSpPr>
            <a:cxnSpLocks/>
          </p:cNvCxnSpPr>
          <p:nvPr/>
        </p:nvCxnSpPr>
        <p:spPr>
          <a:xfrm>
            <a:off x="8267700" y="4884877"/>
            <a:ext cx="3924300"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6B889D-F454-4555-A20F-F4B59D2ACF4A}"/>
              </a:ext>
            </a:extLst>
          </p:cNvPr>
          <p:cNvSpPr txBox="1"/>
          <p:nvPr/>
        </p:nvSpPr>
        <p:spPr>
          <a:xfrm>
            <a:off x="8740876" y="3661652"/>
            <a:ext cx="3451124" cy="790666"/>
          </a:xfrm>
          <a:prstGeom prst="rect">
            <a:avLst/>
          </a:prstGeom>
          <a:noFill/>
        </p:spPr>
        <p:txBody>
          <a:bodyPr wrap="square" rtlCol="0">
            <a:spAutoFit/>
          </a:bodyPr>
          <a:lstStyle/>
          <a:p>
            <a:pPr algn="ctr">
              <a:lnSpc>
                <a:spcPct val="150000"/>
              </a:lnSpc>
            </a:pPr>
            <a:r>
              <a:rPr lang="en-US" sz="1600" b="1" dirty="0">
                <a:solidFill>
                  <a:schemeClr val="bg1"/>
                </a:solidFill>
              </a:rPr>
              <a:t>Which Generation reacted the most over time?</a:t>
            </a:r>
          </a:p>
        </p:txBody>
      </p:sp>
      <p:cxnSp>
        <p:nvCxnSpPr>
          <p:cNvPr id="19" name="Straight Connector 18">
            <a:extLst>
              <a:ext uri="{FF2B5EF4-FFF2-40B4-BE49-F238E27FC236}">
                <a16:creationId xmlns:a16="http://schemas.microsoft.com/office/drawing/2014/main" id="{6D229EFE-2A8B-4599-B03B-E5CB6C7A531F}"/>
              </a:ext>
            </a:extLst>
          </p:cNvPr>
          <p:cNvCxnSpPr>
            <a:cxnSpLocks/>
          </p:cNvCxnSpPr>
          <p:nvPr/>
        </p:nvCxnSpPr>
        <p:spPr>
          <a:xfrm>
            <a:off x="8648700" y="3253389"/>
            <a:ext cx="3543300"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34" name="Graphic 33" descr="Woman with kid with solid fill">
            <a:extLst>
              <a:ext uri="{FF2B5EF4-FFF2-40B4-BE49-F238E27FC236}">
                <a16:creationId xmlns:a16="http://schemas.microsoft.com/office/drawing/2014/main" id="{7994527D-A636-44E2-B08F-0F5A3E73328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948441" y="608131"/>
            <a:ext cx="1295400" cy="1295400"/>
          </a:xfrm>
          <a:prstGeom prst="rect">
            <a:avLst/>
          </a:prstGeom>
        </p:spPr>
      </p:pic>
      <p:sp>
        <p:nvSpPr>
          <p:cNvPr id="23" name="Title 3">
            <a:extLst>
              <a:ext uri="{FF2B5EF4-FFF2-40B4-BE49-F238E27FC236}">
                <a16:creationId xmlns:a16="http://schemas.microsoft.com/office/drawing/2014/main" id="{1972B1BA-EBCE-407B-87D4-23A51A2C123A}"/>
              </a:ext>
            </a:extLst>
          </p:cNvPr>
          <p:cNvSpPr txBox="1">
            <a:spLocks/>
          </p:cNvSpPr>
          <p:nvPr/>
        </p:nvSpPr>
        <p:spPr>
          <a:xfrm>
            <a:off x="8395809" y="2341831"/>
            <a:ext cx="4049077" cy="77278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en-US" sz="4400" dirty="0">
                <a:solidFill>
                  <a:schemeClr val="bg1"/>
                </a:solidFill>
              </a:rPr>
              <a:t>Question:</a:t>
            </a:r>
          </a:p>
        </p:txBody>
      </p:sp>
      <p:sp>
        <p:nvSpPr>
          <p:cNvPr id="24" name="Title 3">
            <a:extLst>
              <a:ext uri="{FF2B5EF4-FFF2-40B4-BE49-F238E27FC236}">
                <a16:creationId xmlns:a16="http://schemas.microsoft.com/office/drawing/2014/main" id="{397EF9D4-C966-49F7-97B7-698109E9F435}"/>
              </a:ext>
            </a:extLst>
          </p:cNvPr>
          <p:cNvSpPr txBox="1">
            <a:spLocks/>
          </p:cNvSpPr>
          <p:nvPr/>
        </p:nvSpPr>
        <p:spPr>
          <a:xfrm>
            <a:off x="1054945" y="1459571"/>
            <a:ext cx="6069702" cy="503582"/>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en-US" sz="2800" dirty="0">
                <a:solidFill>
                  <a:srgbClr val="243541"/>
                </a:solidFill>
              </a:rPr>
              <a:t>The older generation uses more reactions.</a:t>
            </a:r>
          </a:p>
        </p:txBody>
      </p:sp>
      <p:pic>
        <p:nvPicPr>
          <p:cNvPr id="5" name="Picture 4" descr="Chart, line chart&#10;&#10;Description automatically generated">
            <a:extLst>
              <a:ext uri="{FF2B5EF4-FFF2-40B4-BE49-F238E27FC236}">
                <a16:creationId xmlns:a16="http://schemas.microsoft.com/office/drawing/2014/main" id="{966328C7-205E-4E18-B296-EEF9001BD90C}"/>
              </a:ext>
            </a:extLst>
          </p:cNvPr>
          <p:cNvPicPr>
            <a:picLocks noChangeAspect="1"/>
          </p:cNvPicPr>
          <p:nvPr/>
        </p:nvPicPr>
        <p:blipFill>
          <a:blip r:embed="rId7"/>
          <a:stretch>
            <a:fillRect/>
          </a:stretch>
        </p:blipFill>
        <p:spPr>
          <a:xfrm>
            <a:off x="551497" y="1920234"/>
            <a:ext cx="7301585" cy="3657541"/>
          </a:xfrm>
          <a:prstGeom prst="rect">
            <a:avLst/>
          </a:prstGeom>
        </p:spPr>
      </p:pic>
      <p:sp>
        <p:nvSpPr>
          <p:cNvPr id="20" name="TextBox 19">
            <a:extLst>
              <a:ext uri="{FF2B5EF4-FFF2-40B4-BE49-F238E27FC236}">
                <a16:creationId xmlns:a16="http://schemas.microsoft.com/office/drawing/2014/main" id="{ADEB8E0C-39A6-46FC-A4BB-946DF76E011C}"/>
              </a:ext>
            </a:extLst>
          </p:cNvPr>
          <p:cNvSpPr txBox="1"/>
          <p:nvPr/>
        </p:nvSpPr>
        <p:spPr>
          <a:xfrm>
            <a:off x="9844847" y="5502919"/>
            <a:ext cx="1432753" cy="523220"/>
          </a:xfrm>
          <a:prstGeom prst="rect">
            <a:avLst/>
          </a:prstGeom>
          <a:noFill/>
        </p:spPr>
        <p:txBody>
          <a:bodyPr wrap="square" rtlCol="0">
            <a:spAutoFit/>
          </a:bodyPr>
          <a:lstStyle/>
          <a:p>
            <a:r>
              <a:rPr lang="en-US" sz="2800" dirty="0">
                <a:solidFill>
                  <a:schemeClr val="bg1"/>
                </a:solidFill>
              </a:rPr>
              <a:t>Bruna</a:t>
            </a:r>
          </a:p>
        </p:txBody>
      </p:sp>
      <p:pic>
        <p:nvPicPr>
          <p:cNvPr id="21" name="Picture 20">
            <a:extLst>
              <a:ext uri="{FF2B5EF4-FFF2-40B4-BE49-F238E27FC236}">
                <a16:creationId xmlns:a16="http://schemas.microsoft.com/office/drawing/2014/main" id="{B1DC3881-0089-44F0-951E-EF20018563D9}"/>
              </a:ext>
            </a:extLst>
          </p:cNvPr>
          <p:cNvPicPr>
            <a:picLocks noChangeAspect="1"/>
          </p:cNvPicPr>
          <p:nvPr/>
        </p:nvPicPr>
        <p:blipFill>
          <a:blip r:embed="rId8"/>
          <a:stretch>
            <a:fillRect/>
          </a:stretch>
        </p:blipFill>
        <p:spPr>
          <a:xfrm>
            <a:off x="6444943" y="3429000"/>
            <a:ext cx="1822757" cy="1567880"/>
          </a:xfrm>
          <a:prstGeom prst="rect">
            <a:avLst/>
          </a:prstGeom>
        </p:spPr>
      </p:pic>
    </p:spTree>
    <p:extLst>
      <p:ext uri="{BB962C8B-B14F-4D97-AF65-F5344CB8AC3E}">
        <p14:creationId xmlns:p14="http://schemas.microsoft.com/office/powerpoint/2010/main" val="146105598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Graphic 39" descr="Bookmark with solid fill">
            <a:extLst>
              <a:ext uri="{FF2B5EF4-FFF2-40B4-BE49-F238E27FC236}">
                <a16:creationId xmlns:a16="http://schemas.microsoft.com/office/drawing/2014/main" id="{2EDE9A48-CDAF-4B29-A47D-F6D6C9A5C97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39688"/>
          <a:stretch/>
        </p:blipFill>
        <p:spPr>
          <a:xfrm rot="5400000" flipH="1" flipV="1">
            <a:off x="-181452" y="96024"/>
            <a:ext cx="914400" cy="551497"/>
          </a:xfrm>
          <a:prstGeom prst="rect">
            <a:avLst/>
          </a:prstGeom>
        </p:spPr>
      </p:pic>
      <p:cxnSp>
        <p:nvCxnSpPr>
          <p:cNvPr id="22" name="Straight Connector 21">
            <a:extLst>
              <a:ext uri="{FF2B5EF4-FFF2-40B4-BE49-F238E27FC236}">
                <a16:creationId xmlns:a16="http://schemas.microsoft.com/office/drawing/2014/main" id="{A782A554-F6EF-497E-8561-6BF5EE8652A1}"/>
              </a:ext>
            </a:extLst>
          </p:cNvPr>
          <p:cNvCxnSpPr>
            <a:cxnSpLocks/>
          </p:cNvCxnSpPr>
          <p:nvPr/>
        </p:nvCxnSpPr>
        <p:spPr>
          <a:xfrm>
            <a:off x="8267700" y="4884877"/>
            <a:ext cx="3924300"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BE29D4-63C7-4F04-8942-75C41D06C457}"/>
              </a:ext>
            </a:extLst>
          </p:cNvPr>
          <p:cNvCxnSpPr>
            <a:cxnSpLocks/>
          </p:cNvCxnSpPr>
          <p:nvPr/>
        </p:nvCxnSpPr>
        <p:spPr>
          <a:xfrm>
            <a:off x="8648700" y="3253389"/>
            <a:ext cx="3543300"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100796B-E5B4-44F0-B983-6B54CFFC3EAD}"/>
              </a:ext>
            </a:extLst>
          </p:cNvPr>
          <p:cNvSpPr txBox="1"/>
          <p:nvPr/>
        </p:nvSpPr>
        <p:spPr>
          <a:xfrm>
            <a:off x="8799864" y="3865358"/>
            <a:ext cx="3238501" cy="584775"/>
          </a:xfrm>
          <a:prstGeom prst="rect">
            <a:avLst/>
          </a:prstGeom>
          <a:noFill/>
        </p:spPr>
        <p:txBody>
          <a:bodyPr wrap="square">
            <a:spAutoFit/>
          </a:bodyPr>
          <a:lstStyle/>
          <a:p>
            <a:pPr algn="ctr"/>
            <a:r>
              <a:rPr lang="en-US" sz="1600" b="0" i="0" dirty="0">
                <a:solidFill>
                  <a:schemeClr val="bg1"/>
                </a:solidFill>
                <a:effectLst/>
              </a:rPr>
              <a:t>Which gender sends and rejects the most friend request?</a:t>
            </a:r>
            <a:endParaRPr lang="en-US" sz="1600" dirty="0">
              <a:solidFill>
                <a:schemeClr val="bg1"/>
              </a:solidFill>
            </a:endParaRPr>
          </a:p>
        </p:txBody>
      </p:sp>
      <p:sp>
        <p:nvSpPr>
          <p:cNvPr id="28" name="Title 3">
            <a:extLst>
              <a:ext uri="{FF2B5EF4-FFF2-40B4-BE49-F238E27FC236}">
                <a16:creationId xmlns:a16="http://schemas.microsoft.com/office/drawing/2014/main" id="{DDCE7D35-0DB0-42BA-A439-36B143253ADE}"/>
              </a:ext>
            </a:extLst>
          </p:cNvPr>
          <p:cNvSpPr txBox="1">
            <a:spLocks/>
          </p:cNvSpPr>
          <p:nvPr/>
        </p:nvSpPr>
        <p:spPr>
          <a:xfrm>
            <a:off x="8395809" y="2341831"/>
            <a:ext cx="4049077" cy="77278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en-US" sz="4400" dirty="0">
                <a:solidFill>
                  <a:schemeClr val="bg1"/>
                </a:solidFill>
              </a:rPr>
              <a:t>Question:</a:t>
            </a:r>
          </a:p>
        </p:txBody>
      </p:sp>
      <p:sp>
        <p:nvSpPr>
          <p:cNvPr id="15" name="Title 3">
            <a:extLst>
              <a:ext uri="{FF2B5EF4-FFF2-40B4-BE49-F238E27FC236}">
                <a16:creationId xmlns:a16="http://schemas.microsoft.com/office/drawing/2014/main" id="{E0167C27-D5BF-4773-9FAF-4AD0446094C3}"/>
              </a:ext>
            </a:extLst>
          </p:cNvPr>
          <p:cNvSpPr txBox="1">
            <a:spLocks/>
          </p:cNvSpPr>
          <p:nvPr/>
        </p:nvSpPr>
        <p:spPr>
          <a:xfrm>
            <a:off x="1215494" y="857249"/>
            <a:ext cx="2260040" cy="5035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en-US" sz="3200" dirty="0">
                <a:solidFill>
                  <a:srgbClr val="003366"/>
                </a:solidFill>
              </a:rPr>
              <a:t>Hypothesis:</a:t>
            </a:r>
          </a:p>
        </p:txBody>
      </p:sp>
      <p:cxnSp>
        <p:nvCxnSpPr>
          <p:cNvPr id="18" name="Straight Connector 17">
            <a:extLst>
              <a:ext uri="{FF2B5EF4-FFF2-40B4-BE49-F238E27FC236}">
                <a16:creationId xmlns:a16="http://schemas.microsoft.com/office/drawing/2014/main" id="{974B970D-5C96-410C-BB19-12D44C8E40C2}"/>
              </a:ext>
            </a:extLst>
          </p:cNvPr>
          <p:cNvCxnSpPr>
            <a:cxnSpLocks/>
          </p:cNvCxnSpPr>
          <p:nvPr/>
        </p:nvCxnSpPr>
        <p:spPr>
          <a:xfrm>
            <a:off x="1215494" y="1944329"/>
            <a:ext cx="7763406" cy="0"/>
          </a:xfrm>
          <a:prstGeom prst="line">
            <a:avLst/>
          </a:prstGeom>
          <a:ln w="19050" cap="rnd">
            <a:solidFill>
              <a:srgbClr val="003366"/>
            </a:solidFill>
          </a:ln>
        </p:spPr>
        <p:style>
          <a:lnRef idx="1">
            <a:schemeClr val="accent1"/>
          </a:lnRef>
          <a:fillRef idx="0">
            <a:schemeClr val="accent1"/>
          </a:fillRef>
          <a:effectRef idx="0">
            <a:schemeClr val="accent1"/>
          </a:effectRef>
          <a:fontRef idx="minor">
            <a:schemeClr val="tx1"/>
          </a:fontRef>
        </p:style>
      </p:cxnSp>
      <p:sp>
        <p:nvSpPr>
          <p:cNvPr id="19" name="Title 3">
            <a:extLst>
              <a:ext uri="{FF2B5EF4-FFF2-40B4-BE49-F238E27FC236}">
                <a16:creationId xmlns:a16="http://schemas.microsoft.com/office/drawing/2014/main" id="{F4D419EC-DEE6-4A71-8958-497A2BD9DF41}"/>
              </a:ext>
            </a:extLst>
          </p:cNvPr>
          <p:cNvSpPr txBox="1">
            <a:spLocks/>
          </p:cNvSpPr>
          <p:nvPr/>
        </p:nvSpPr>
        <p:spPr>
          <a:xfrm>
            <a:off x="713617" y="1459571"/>
            <a:ext cx="6069702" cy="503582"/>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en-US" sz="3200" dirty="0">
                <a:solidFill>
                  <a:srgbClr val="243541"/>
                </a:solidFill>
              </a:rPr>
              <a:t>Males send more friend request.</a:t>
            </a:r>
          </a:p>
        </p:txBody>
      </p:sp>
      <p:pic>
        <p:nvPicPr>
          <p:cNvPr id="6" name="Graphic 5" descr="Male with solid fill">
            <a:extLst>
              <a:ext uri="{FF2B5EF4-FFF2-40B4-BE49-F238E27FC236}">
                <a16:creationId xmlns:a16="http://schemas.microsoft.com/office/drawing/2014/main" id="{BF9941A8-402C-4509-8EA9-9F76254B5C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83319" y="903631"/>
            <a:ext cx="914400" cy="914400"/>
          </a:xfrm>
          <a:prstGeom prst="rect">
            <a:avLst/>
          </a:prstGeom>
        </p:spPr>
      </p:pic>
      <p:sp>
        <p:nvSpPr>
          <p:cNvPr id="29" name="Title 3">
            <a:extLst>
              <a:ext uri="{FF2B5EF4-FFF2-40B4-BE49-F238E27FC236}">
                <a16:creationId xmlns:a16="http://schemas.microsoft.com/office/drawing/2014/main" id="{5280FDCD-97B7-446B-85D7-29652D30F617}"/>
              </a:ext>
            </a:extLst>
          </p:cNvPr>
          <p:cNvSpPr txBox="1">
            <a:spLocks/>
          </p:cNvSpPr>
          <p:nvPr/>
        </p:nvSpPr>
        <p:spPr>
          <a:xfrm>
            <a:off x="868432" y="1986836"/>
            <a:ext cx="6069702" cy="503582"/>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en-US" sz="3200" dirty="0">
                <a:solidFill>
                  <a:srgbClr val="243541"/>
                </a:solidFill>
              </a:rPr>
              <a:t>Females reject more friend request</a:t>
            </a:r>
          </a:p>
        </p:txBody>
      </p:sp>
      <p:pic>
        <p:nvPicPr>
          <p:cNvPr id="3" name="Picture 2" descr="Chart, waterfall chart&#10;&#10;Description automatically generated">
            <a:extLst>
              <a:ext uri="{FF2B5EF4-FFF2-40B4-BE49-F238E27FC236}">
                <a16:creationId xmlns:a16="http://schemas.microsoft.com/office/drawing/2014/main" id="{E43F7ECE-82A7-4A9C-BE9F-0521315DA937}"/>
              </a:ext>
            </a:extLst>
          </p:cNvPr>
          <p:cNvPicPr>
            <a:picLocks noChangeAspect="1"/>
          </p:cNvPicPr>
          <p:nvPr/>
        </p:nvPicPr>
        <p:blipFill>
          <a:blip r:embed="rId6"/>
          <a:stretch>
            <a:fillRect/>
          </a:stretch>
        </p:blipFill>
        <p:spPr>
          <a:xfrm>
            <a:off x="298976" y="2608525"/>
            <a:ext cx="7528099" cy="3683216"/>
          </a:xfrm>
          <a:prstGeom prst="rect">
            <a:avLst/>
          </a:prstGeom>
        </p:spPr>
      </p:pic>
      <p:sp>
        <p:nvSpPr>
          <p:cNvPr id="20" name="TextBox 19">
            <a:extLst>
              <a:ext uri="{FF2B5EF4-FFF2-40B4-BE49-F238E27FC236}">
                <a16:creationId xmlns:a16="http://schemas.microsoft.com/office/drawing/2014/main" id="{89813A00-2D4E-4313-B392-CE56EE1446B0}"/>
              </a:ext>
            </a:extLst>
          </p:cNvPr>
          <p:cNvSpPr txBox="1"/>
          <p:nvPr/>
        </p:nvSpPr>
        <p:spPr>
          <a:xfrm>
            <a:off x="9844847" y="5502919"/>
            <a:ext cx="1432753" cy="523220"/>
          </a:xfrm>
          <a:prstGeom prst="rect">
            <a:avLst/>
          </a:prstGeom>
          <a:noFill/>
        </p:spPr>
        <p:txBody>
          <a:bodyPr wrap="square" rtlCol="0">
            <a:spAutoFit/>
          </a:bodyPr>
          <a:lstStyle/>
          <a:p>
            <a:r>
              <a:rPr lang="en-US" sz="2800" dirty="0">
                <a:solidFill>
                  <a:schemeClr val="bg1"/>
                </a:solidFill>
              </a:rPr>
              <a:t>Chey</a:t>
            </a:r>
          </a:p>
        </p:txBody>
      </p:sp>
    </p:spTree>
    <p:extLst>
      <p:ext uri="{BB962C8B-B14F-4D97-AF65-F5344CB8AC3E}">
        <p14:creationId xmlns:p14="http://schemas.microsoft.com/office/powerpoint/2010/main" val="39596968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Graphic 39" descr="Bookmark with solid fill">
            <a:extLst>
              <a:ext uri="{FF2B5EF4-FFF2-40B4-BE49-F238E27FC236}">
                <a16:creationId xmlns:a16="http://schemas.microsoft.com/office/drawing/2014/main" id="{2EDE9A48-CDAF-4B29-A47D-F6D6C9A5C97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39688"/>
          <a:stretch/>
        </p:blipFill>
        <p:spPr>
          <a:xfrm rot="5400000" flipH="1" flipV="1">
            <a:off x="-181452" y="96024"/>
            <a:ext cx="914400" cy="551497"/>
          </a:xfrm>
          <a:prstGeom prst="rect">
            <a:avLst/>
          </a:prstGeom>
        </p:spPr>
      </p:pic>
      <p:cxnSp>
        <p:nvCxnSpPr>
          <p:cNvPr id="22" name="Straight Connector 21">
            <a:extLst>
              <a:ext uri="{FF2B5EF4-FFF2-40B4-BE49-F238E27FC236}">
                <a16:creationId xmlns:a16="http://schemas.microsoft.com/office/drawing/2014/main" id="{A782A554-F6EF-497E-8561-6BF5EE8652A1}"/>
              </a:ext>
            </a:extLst>
          </p:cNvPr>
          <p:cNvCxnSpPr>
            <a:cxnSpLocks/>
          </p:cNvCxnSpPr>
          <p:nvPr/>
        </p:nvCxnSpPr>
        <p:spPr>
          <a:xfrm>
            <a:off x="8267700" y="4884877"/>
            <a:ext cx="3924300"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BE29D4-63C7-4F04-8942-75C41D06C457}"/>
              </a:ext>
            </a:extLst>
          </p:cNvPr>
          <p:cNvCxnSpPr>
            <a:cxnSpLocks/>
          </p:cNvCxnSpPr>
          <p:nvPr/>
        </p:nvCxnSpPr>
        <p:spPr>
          <a:xfrm>
            <a:off x="8648700" y="3253389"/>
            <a:ext cx="3543300"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100796B-E5B4-44F0-B983-6B54CFFC3EAD}"/>
              </a:ext>
            </a:extLst>
          </p:cNvPr>
          <p:cNvSpPr txBox="1"/>
          <p:nvPr/>
        </p:nvSpPr>
        <p:spPr>
          <a:xfrm>
            <a:off x="8799864" y="3865358"/>
            <a:ext cx="3238501" cy="584775"/>
          </a:xfrm>
          <a:prstGeom prst="rect">
            <a:avLst/>
          </a:prstGeom>
          <a:noFill/>
        </p:spPr>
        <p:txBody>
          <a:bodyPr wrap="square">
            <a:spAutoFit/>
          </a:bodyPr>
          <a:lstStyle/>
          <a:p>
            <a:pPr algn="ctr"/>
            <a:r>
              <a:rPr lang="en-US" sz="1600" dirty="0">
                <a:solidFill>
                  <a:schemeClr val="bg1"/>
                </a:solidFill>
              </a:rPr>
              <a:t>Which post type generates the most reactions?</a:t>
            </a:r>
          </a:p>
        </p:txBody>
      </p:sp>
      <p:sp>
        <p:nvSpPr>
          <p:cNvPr id="28" name="Title 3">
            <a:extLst>
              <a:ext uri="{FF2B5EF4-FFF2-40B4-BE49-F238E27FC236}">
                <a16:creationId xmlns:a16="http://schemas.microsoft.com/office/drawing/2014/main" id="{DDCE7D35-0DB0-42BA-A439-36B143253ADE}"/>
              </a:ext>
            </a:extLst>
          </p:cNvPr>
          <p:cNvSpPr txBox="1">
            <a:spLocks/>
          </p:cNvSpPr>
          <p:nvPr/>
        </p:nvSpPr>
        <p:spPr>
          <a:xfrm>
            <a:off x="8395809" y="2341831"/>
            <a:ext cx="4049077" cy="77278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en-US" sz="4400" dirty="0">
                <a:solidFill>
                  <a:schemeClr val="bg1"/>
                </a:solidFill>
              </a:rPr>
              <a:t>Question:</a:t>
            </a:r>
          </a:p>
        </p:txBody>
      </p:sp>
      <p:sp>
        <p:nvSpPr>
          <p:cNvPr id="15" name="Title 3">
            <a:extLst>
              <a:ext uri="{FF2B5EF4-FFF2-40B4-BE49-F238E27FC236}">
                <a16:creationId xmlns:a16="http://schemas.microsoft.com/office/drawing/2014/main" id="{E0167C27-D5BF-4773-9FAF-4AD0446094C3}"/>
              </a:ext>
            </a:extLst>
          </p:cNvPr>
          <p:cNvSpPr txBox="1">
            <a:spLocks/>
          </p:cNvSpPr>
          <p:nvPr/>
        </p:nvSpPr>
        <p:spPr>
          <a:xfrm>
            <a:off x="1215494" y="857249"/>
            <a:ext cx="2260040" cy="5035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en-US" sz="3200" dirty="0">
                <a:solidFill>
                  <a:srgbClr val="003366"/>
                </a:solidFill>
              </a:rPr>
              <a:t>Hypothesis:</a:t>
            </a:r>
          </a:p>
        </p:txBody>
      </p:sp>
      <p:cxnSp>
        <p:nvCxnSpPr>
          <p:cNvPr id="18" name="Straight Connector 17">
            <a:extLst>
              <a:ext uri="{FF2B5EF4-FFF2-40B4-BE49-F238E27FC236}">
                <a16:creationId xmlns:a16="http://schemas.microsoft.com/office/drawing/2014/main" id="{974B970D-5C96-410C-BB19-12D44C8E40C2}"/>
              </a:ext>
            </a:extLst>
          </p:cNvPr>
          <p:cNvCxnSpPr>
            <a:cxnSpLocks/>
          </p:cNvCxnSpPr>
          <p:nvPr/>
        </p:nvCxnSpPr>
        <p:spPr>
          <a:xfrm>
            <a:off x="1215494" y="1944329"/>
            <a:ext cx="7763406" cy="0"/>
          </a:xfrm>
          <a:prstGeom prst="line">
            <a:avLst/>
          </a:prstGeom>
          <a:ln w="19050" cap="rnd">
            <a:solidFill>
              <a:srgbClr val="003366"/>
            </a:solidFill>
          </a:ln>
        </p:spPr>
        <p:style>
          <a:lnRef idx="1">
            <a:schemeClr val="accent1"/>
          </a:lnRef>
          <a:fillRef idx="0">
            <a:schemeClr val="accent1"/>
          </a:fillRef>
          <a:effectRef idx="0">
            <a:schemeClr val="accent1"/>
          </a:effectRef>
          <a:fontRef idx="minor">
            <a:schemeClr val="tx1"/>
          </a:fontRef>
        </p:style>
      </p:cxnSp>
      <p:sp>
        <p:nvSpPr>
          <p:cNvPr id="19" name="Title 3">
            <a:extLst>
              <a:ext uri="{FF2B5EF4-FFF2-40B4-BE49-F238E27FC236}">
                <a16:creationId xmlns:a16="http://schemas.microsoft.com/office/drawing/2014/main" id="{F4D419EC-DEE6-4A71-8958-497A2BD9DF41}"/>
              </a:ext>
            </a:extLst>
          </p:cNvPr>
          <p:cNvSpPr txBox="1">
            <a:spLocks/>
          </p:cNvSpPr>
          <p:nvPr/>
        </p:nvSpPr>
        <p:spPr>
          <a:xfrm>
            <a:off x="713617" y="1459571"/>
            <a:ext cx="6069702" cy="503582"/>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en-US" sz="3200" dirty="0">
                <a:solidFill>
                  <a:srgbClr val="243541"/>
                </a:solidFill>
              </a:rPr>
              <a:t>Posts will get the most reactions</a:t>
            </a:r>
          </a:p>
        </p:txBody>
      </p:sp>
      <p:pic>
        <p:nvPicPr>
          <p:cNvPr id="6" name="Graphic 5" descr="Worried face outline with solid fill">
            <a:extLst>
              <a:ext uri="{FF2B5EF4-FFF2-40B4-BE49-F238E27FC236}">
                <a16:creationId xmlns:a16="http://schemas.microsoft.com/office/drawing/2014/main" id="{BF9941A8-402C-4509-8EA9-9F76254B5C5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783319" y="903631"/>
            <a:ext cx="914400" cy="914400"/>
          </a:xfrm>
          <a:prstGeom prst="rect">
            <a:avLst/>
          </a:prstGeom>
        </p:spPr>
      </p:pic>
      <p:sp>
        <p:nvSpPr>
          <p:cNvPr id="29" name="Title 3">
            <a:extLst>
              <a:ext uri="{FF2B5EF4-FFF2-40B4-BE49-F238E27FC236}">
                <a16:creationId xmlns:a16="http://schemas.microsoft.com/office/drawing/2014/main" id="{5280FDCD-97B7-446B-85D7-29652D30F617}"/>
              </a:ext>
            </a:extLst>
          </p:cNvPr>
          <p:cNvSpPr txBox="1">
            <a:spLocks/>
          </p:cNvSpPr>
          <p:nvPr/>
        </p:nvSpPr>
        <p:spPr>
          <a:xfrm>
            <a:off x="868432" y="1986836"/>
            <a:ext cx="6069702" cy="503582"/>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endParaRPr lang="en-US" sz="3200" dirty="0">
              <a:solidFill>
                <a:srgbClr val="243541"/>
              </a:solidFill>
            </a:endParaRPr>
          </a:p>
        </p:txBody>
      </p:sp>
      <p:pic>
        <p:nvPicPr>
          <p:cNvPr id="4" name="Picture 3" descr="Chart, scatter chart&#10;&#10;Description automatically generated">
            <a:extLst>
              <a:ext uri="{FF2B5EF4-FFF2-40B4-BE49-F238E27FC236}">
                <a16:creationId xmlns:a16="http://schemas.microsoft.com/office/drawing/2014/main" id="{F89520A1-A2C5-4E89-803F-530A4235AB11}"/>
              </a:ext>
            </a:extLst>
          </p:cNvPr>
          <p:cNvPicPr>
            <a:picLocks noChangeAspect="1"/>
          </p:cNvPicPr>
          <p:nvPr/>
        </p:nvPicPr>
        <p:blipFill>
          <a:blip r:embed="rId6"/>
          <a:stretch>
            <a:fillRect/>
          </a:stretch>
        </p:blipFill>
        <p:spPr>
          <a:xfrm>
            <a:off x="507826" y="2235160"/>
            <a:ext cx="7485279" cy="3719185"/>
          </a:xfrm>
          <a:prstGeom prst="rect">
            <a:avLst/>
          </a:prstGeom>
        </p:spPr>
      </p:pic>
      <p:sp>
        <p:nvSpPr>
          <p:cNvPr id="5" name="TextBox 4">
            <a:extLst>
              <a:ext uri="{FF2B5EF4-FFF2-40B4-BE49-F238E27FC236}">
                <a16:creationId xmlns:a16="http://schemas.microsoft.com/office/drawing/2014/main" id="{AE09AC27-5C6C-47DF-B5BE-EDC51544C515}"/>
              </a:ext>
            </a:extLst>
          </p:cNvPr>
          <p:cNvSpPr txBox="1"/>
          <p:nvPr/>
        </p:nvSpPr>
        <p:spPr>
          <a:xfrm>
            <a:off x="984993" y="2167381"/>
            <a:ext cx="7537366" cy="338554"/>
          </a:xfrm>
          <a:prstGeom prst="rect">
            <a:avLst/>
          </a:prstGeom>
          <a:noFill/>
        </p:spPr>
        <p:txBody>
          <a:bodyPr wrap="square" rtlCol="0">
            <a:spAutoFit/>
          </a:bodyPr>
          <a:lstStyle/>
          <a:p>
            <a:r>
              <a:rPr lang="en-US" sz="1600" b="1" dirty="0"/>
              <a:t>Reaction Type by Post</a:t>
            </a:r>
          </a:p>
        </p:txBody>
      </p:sp>
      <p:sp>
        <p:nvSpPr>
          <p:cNvPr id="7" name="TextBox 6">
            <a:extLst>
              <a:ext uri="{FF2B5EF4-FFF2-40B4-BE49-F238E27FC236}">
                <a16:creationId xmlns:a16="http://schemas.microsoft.com/office/drawing/2014/main" id="{B4086C67-7900-40A7-B1EE-A99D13B7BC33}"/>
              </a:ext>
            </a:extLst>
          </p:cNvPr>
          <p:cNvSpPr txBox="1"/>
          <p:nvPr/>
        </p:nvSpPr>
        <p:spPr>
          <a:xfrm>
            <a:off x="9844847" y="5502919"/>
            <a:ext cx="1432753" cy="523220"/>
          </a:xfrm>
          <a:prstGeom prst="rect">
            <a:avLst/>
          </a:prstGeom>
          <a:noFill/>
        </p:spPr>
        <p:txBody>
          <a:bodyPr wrap="square" rtlCol="0">
            <a:spAutoFit/>
          </a:bodyPr>
          <a:lstStyle/>
          <a:p>
            <a:r>
              <a:rPr lang="en-US" sz="2800" dirty="0">
                <a:solidFill>
                  <a:schemeClr val="bg1"/>
                </a:solidFill>
              </a:rPr>
              <a:t>Mario</a:t>
            </a:r>
          </a:p>
        </p:txBody>
      </p:sp>
    </p:spTree>
    <p:extLst>
      <p:ext uri="{BB962C8B-B14F-4D97-AF65-F5344CB8AC3E}">
        <p14:creationId xmlns:p14="http://schemas.microsoft.com/office/powerpoint/2010/main" val="27108496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F006B4-A9E1-4F39-85C8-FB836F9193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692</TotalTime>
  <Words>228</Words>
  <Application>Microsoft Office PowerPoint</Application>
  <PresentationFormat>Widescreen</PresentationFormat>
  <Paragraphs>42</Paragraphs>
  <Slides>10</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-apple-system</vt:lpstr>
      <vt:lpstr>Arial</vt:lpstr>
      <vt:lpstr>Calibri</vt:lpstr>
      <vt:lpstr>Georgia Pro Cond Light</vt:lpstr>
      <vt:lpstr>Speak Pro</vt:lpstr>
      <vt:lpstr>RetrospectVTI</vt:lpstr>
      <vt:lpstr>The Evolution of Facebook 2011-2021</vt:lpstr>
      <vt:lpstr>The Attributes of Our Data</vt:lpstr>
      <vt:lpstr>PowerPoint Presentation</vt:lpstr>
      <vt:lpstr>PowerPoint Presentation</vt:lpstr>
      <vt:lpstr>PowerPoint Presentation</vt:lpstr>
      <vt:lpstr>Hypothesis:</vt:lpstr>
      <vt:lpstr>Hypothesis: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Maryland  Financial</dc:title>
  <dc:creator>Michael Tyler</dc:creator>
  <cp:lastModifiedBy>Michael Tyler</cp:lastModifiedBy>
  <cp:revision>18</cp:revision>
  <dcterms:created xsi:type="dcterms:W3CDTF">2020-11-20T23:49:38Z</dcterms:created>
  <dcterms:modified xsi:type="dcterms:W3CDTF">2021-03-04T23:42:20Z</dcterms:modified>
</cp:coreProperties>
</file>